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7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9" r:id="rId3"/>
    <p:sldId id="261" r:id="rId4"/>
    <p:sldId id="264" r:id="rId5"/>
    <p:sldId id="265" r:id="rId6"/>
    <p:sldId id="266" r:id="rId7"/>
    <p:sldId id="273" r:id="rId8"/>
    <p:sldId id="267" r:id="rId9"/>
    <p:sldId id="279" r:id="rId10"/>
    <p:sldId id="293" r:id="rId11"/>
    <p:sldId id="268" r:id="rId12"/>
    <p:sldId id="269" r:id="rId13"/>
    <p:sldId id="270" r:id="rId14"/>
    <p:sldId id="285" r:id="rId15"/>
    <p:sldId id="287" r:id="rId16"/>
    <p:sldId id="286" r:id="rId17"/>
    <p:sldId id="278" r:id="rId18"/>
    <p:sldId id="289" r:id="rId19"/>
    <p:sldId id="290" r:id="rId20"/>
    <p:sldId id="292" r:id="rId21"/>
    <p:sldId id="291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F81BD"/>
    <a:srgbClr val="9BBB59"/>
    <a:srgbClr val="AADEFF"/>
    <a:srgbClr val="BCFF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7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VBOXSVR\dlee\Dropbox\iccad\model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VBOXSVR\dlee\Dropbox\iccad\model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VBOXSVR\dlee\Dropbox\iccad\model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Sheet7!$B$3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rgbClr val="9ABE53"/>
            </a:solidFill>
          </c:spPr>
          <c:invertIfNegative val="0"/>
          <c:cat>
            <c:strRef>
              <c:f>Sheet7!$A$4:$A$8</c:f>
              <c:strCache>
                <c:ptCount val="5"/>
                <c:pt idx="0">
                  <c:v>GEMM</c:v>
                </c:pt>
                <c:pt idx="1">
                  <c:v>DCT</c:v>
                </c:pt>
                <c:pt idx="2">
                  <c:v>R2Y</c:v>
                </c:pt>
                <c:pt idx="3">
                  <c:v>QUANT</c:v>
                </c:pt>
                <c:pt idx="4">
                  <c:v>HDR</c:v>
                </c:pt>
              </c:strCache>
            </c:strRef>
          </c:cat>
          <c:val>
            <c:numRef>
              <c:f>Sheet7!$B$4:$B$8</c:f>
              <c:numCache>
                <c:formatCode>0%</c:formatCode>
                <c:ptCount val="5"/>
                <c:pt idx="0">
                  <c:v>0.03</c:v>
                </c:pt>
                <c:pt idx="1">
                  <c:v>2.1000000000000001E-2</c:v>
                </c:pt>
                <c:pt idx="2">
                  <c:v>3.6999999999999998E-2</c:v>
                </c:pt>
                <c:pt idx="3">
                  <c:v>6.8000000000000005E-2</c:v>
                </c:pt>
                <c:pt idx="4">
                  <c:v>4.2000000000000003E-2</c:v>
                </c:pt>
              </c:numCache>
            </c:numRef>
          </c:val>
        </c:ser>
        <c:ser>
          <c:idx val="1"/>
          <c:order val="1"/>
          <c:tx>
            <c:strRef>
              <c:f>Sheet7!$C$3</c:f>
              <c:strCache>
                <c:ptCount val="1"/>
                <c:pt idx="0">
                  <c:v>I</c:v>
                </c:pt>
              </c:strCache>
            </c:strRef>
          </c:tx>
          <c:spPr>
            <a:solidFill>
              <a:srgbClr val="DB6F6D"/>
            </a:solidFill>
          </c:spPr>
          <c:invertIfNegative val="0"/>
          <c:cat>
            <c:strRef>
              <c:f>Sheet7!$A$4:$A$8</c:f>
              <c:strCache>
                <c:ptCount val="5"/>
                <c:pt idx="0">
                  <c:v>GEMM</c:v>
                </c:pt>
                <c:pt idx="1">
                  <c:v>DCT</c:v>
                </c:pt>
                <c:pt idx="2">
                  <c:v>R2Y</c:v>
                </c:pt>
                <c:pt idx="3">
                  <c:v>QUANT</c:v>
                </c:pt>
                <c:pt idx="4">
                  <c:v>HDR</c:v>
                </c:pt>
              </c:strCache>
            </c:strRef>
          </c:cat>
          <c:val>
            <c:numRef>
              <c:f>Sheet7!$C$4:$C$8</c:f>
              <c:numCache>
                <c:formatCode>0%</c:formatCode>
                <c:ptCount val="5"/>
                <c:pt idx="0">
                  <c:v>4.3999999999999997E-2</c:v>
                </c:pt>
                <c:pt idx="1">
                  <c:v>2.5000000000000001E-2</c:v>
                </c:pt>
                <c:pt idx="2">
                  <c:v>7.5999999999999998E-2</c:v>
                </c:pt>
                <c:pt idx="3">
                  <c:v>0.04</c:v>
                </c:pt>
                <c:pt idx="4">
                  <c:v>4.1000000000000002E-2</c:v>
                </c:pt>
              </c:numCache>
            </c:numRef>
          </c:val>
        </c:ser>
        <c:ser>
          <c:idx val="2"/>
          <c:order val="2"/>
          <c:tx>
            <c:strRef>
              <c:f>Sheet7!$D$3</c:f>
              <c:strCache>
                <c:ptCount val="1"/>
                <c:pt idx="0">
                  <c:v>E-DT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Sheet7!$A$4:$A$8</c:f>
              <c:strCache>
                <c:ptCount val="5"/>
                <c:pt idx="0">
                  <c:v>GEMM</c:v>
                </c:pt>
                <c:pt idx="1">
                  <c:v>DCT</c:v>
                </c:pt>
                <c:pt idx="2">
                  <c:v>R2Y</c:v>
                </c:pt>
                <c:pt idx="3">
                  <c:v>QUANT</c:v>
                </c:pt>
                <c:pt idx="4">
                  <c:v>HDR</c:v>
                </c:pt>
              </c:strCache>
            </c:strRef>
          </c:cat>
          <c:val>
            <c:numRef>
              <c:f>Sheet7!$D$4:$D$8</c:f>
              <c:numCache>
                <c:formatCode>0%</c:formatCode>
                <c:ptCount val="5"/>
                <c:pt idx="0">
                  <c:v>2.3E-2</c:v>
                </c:pt>
                <c:pt idx="1">
                  <c:v>1.32E-2</c:v>
                </c:pt>
                <c:pt idx="2">
                  <c:v>7.4000000000000003E-3</c:v>
                </c:pt>
                <c:pt idx="3">
                  <c:v>5.0000000000000001E-3</c:v>
                </c:pt>
                <c:pt idx="4">
                  <c:v>2.1600000000000001E-2</c:v>
                </c:pt>
              </c:numCache>
            </c:numRef>
          </c:val>
        </c:ser>
        <c:ser>
          <c:idx val="3"/>
          <c:order val="3"/>
          <c:tx>
            <c:strRef>
              <c:f>Sheet7!$E$3</c:f>
              <c:strCache>
                <c:ptCount val="1"/>
                <c:pt idx="0">
                  <c:v>E-GB</c:v>
                </c:pt>
              </c:strCache>
            </c:strRef>
          </c:tx>
          <c:invertIfNegative val="0"/>
          <c:cat>
            <c:strRef>
              <c:f>Sheet7!$A$4:$A$8</c:f>
              <c:strCache>
                <c:ptCount val="5"/>
                <c:pt idx="0">
                  <c:v>GEMM</c:v>
                </c:pt>
                <c:pt idx="1">
                  <c:v>DCT</c:v>
                </c:pt>
                <c:pt idx="2">
                  <c:v>R2Y</c:v>
                </c:pt>
                <c:pt idx="3">
                  <c:v>QUANT</c:v>
                </c:pt>
                <c:pt idx="4">
                  <c:v>HDR</c:v>
                </c:pt>
              </c:strCache>
            </c:strRef>
          </c:cat>
          <c:val>
            <c:numRef>
              <c:f>Sheet7!$E$4:$E$8</c:f>
              <c:numCache>
                <c:formatCode>0%</c:formatCode>
                <c:ptCount val="5"/>
                <c:pt idx="0">
                  <c:v>2.3E-2</c:v>
                </c:pt>
                <c:pt idx="1">
                  <c:v>1.2999999999999999E-2</c:v>
                </c:pt>
                <c:pt idx="2">
                  <c:v>7.4000000000000003E-3</c:v>
                </c:pt>
                <c:pt idx="3">
                  <c:v>6.3E-3</c:v>
                </c:pt>
                <c:pt idx="4">
                  <c:v>2.1000000000000001E-2</c:v>
                </c:pt>
              </c:numCache>
            </c:numRef>
          </c:val>
        </c:ser>
        <c:ser>
          <c:idx val="4"/>
          <c:order val="4"/>
          <c:tx>
            <c:strRef>
              <c:f>Sheet7!$F$3</c:f>
              <c:strCache>
                <c:ptCount val="1"/>
                <c:pt idx="0">
                  <c:v>E-BR</c:v>
                </c:pt>
              </c:strCache>
            </c:strRef>
          </c:tx>
          <c:invertIfNegative val="0"/>
          <c:cat>
            <c:strRef>
              <c:f>Sheet7!$A$4:$A$8</c:f>
              <c:strCache>
                <c:ptCount val="5"/>
                <c:pt idx="0">
                  <c:v>GEMM</c:v>
                </c:pt>
                <c:pt idx="1">
                  <c:v>DCT</c:v>
                </c:pt>
                <c:pt idx="2">
                  <c:v>R2Y</c:v>
                </c:pt>
                <c:pt idx="3">
                  <c:v>QUANT</c:v>
                </c:pt>
                <c:pt idx="4">
                  <c:v>HDR</c:v>
                </c:pt>
              </c:strCache>
            </c:strRef>
          </c:cat>
          <c:val>
            <c:numRef>
              <c:f>Sheet7!$F$4:$F$8</c:f>
              <c:numCache>
                <c:formatCode>0%</c:formatCode>
                <c:ptCount val="5"/>
                <c:pt idx="0">
                  <c:v>2.3E-2</c:v>
                </c:pt>
                <c:pt idx="1">
                  <c:v>3.7999999999999999E-2</c:v>
                </c:pt>
                <c:pt idx="2">
                  <c:v>3.73E-2</c:v>
                </c:pt>
                <c:pt idx="3">
                  <c:v>5.8999999999999997E-2</c:v>
                </c:pt>
                <c:pt idx="4">
                  <c:v>2.6700000000000002E-2</c:v>
                </c:pt>
              </c:numCache>
            </c:numRef>
          </c:val>
        </c:ser>
        <c:ser>
          <c:idx val="5"/>
          <c:order val="5"/>
          <c:tx>
            <c:strRef>
              <c:f>Sheet7!$G$3</c:f>
              <c:strCache>
                <c:ptCount val="1"/>
                <c:pt idx="0">
                  <c:v>E-SVR</c:v>
                </c:pt>
              </c:strCache>
            </c:strRef>
          </c:tx>
          <c:invertIfNegative val="0"/>
          <c:cat>
            <c:strRef>
              <c:f>Sheet7!$A$4:$A$8</c:f>
              <c:strCache>
                <c:ptCount val="5"/>
                <c:pt idx="0">
                  <c:v>GEMM</c:v>
                </c:pt>
                <c:pt idx="1">
                  <c:v>DCT</c:v>
                </c:pt>
                <c:pt idx="2">
                  <c:v>R2Y</c:v>
                </c:pt>
                <c:pt idx="3">
                  <c:v>QUANT</c:v>
                </c:pt>
                <c:pt idx="4">
                  <c:v>HDR</c:v>
                </c:pt>
              </c:strCache>
            </c:strRef>
          </c:cat>
          <c:val>
            <c:numRef>
              <c:f>Sheet7!$G$4:$G$8</c:f>
              <c:numCache>
                <c:formatCode>0%</c:formatCode>
                <c:ptCount val="5"/>
                <c:pt idx="0">
                  <c:v>2.58E-2</c:v>
                </c:pt>
                <c:pt idx="1">
                  <c:v>4.1200000000000001E-2</c:v>
                </c:pt>
                <c:pt idx="2">
                  <c:v>9.9000000000000005E-2</c:v>
                </c:pt>
                <c:pt idx="3">
                  <c:v>8.3000000000000004E-2</c:v>
                </c:pt>
                <c:pt idx="4">
                  <c:v>5.8799999999999998E-2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035264"/>
        <c:axId val="209036800"/>
      </c:barChart>
      <c:catAx>
        <c:axId val="2090352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09036800"/>
        <c:crosses val="autoZero"/>
        <c:auto val="1"/>
        <c:lblAlgn val="ctr"/>
        <c:lblOffset val="100"/>
        <c:noMultiLvlLbl val="0"/>
      </c:catAx>
      <c:valAx>
        <c:axId val="2090368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MAE [%]</a:t>
                </a:r>
              </a:p>
            </c:rich>
          </c:tx>
          <c:layout/>
          <c:overlay val="0"/>
        </c:title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09035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0633975631094899"/>
          <c:y val="8.3394115242499803E-2"/>
          <c:w val="8.4368722202407598E-2"/>
          <c:h val="0.8477530540762430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Sheet7!$K$3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rgbClr val="9ABE53"/>
            </a:solidFill>
          </c:spPr>
          <c:invertIfNegative val="0"/>
          <c:cat>
            <c:strRef>
              <c:f>Sheet7!$J$4:$J$8</c:f>
              <c:strCache>
                <c:ptCount val="5"/>
                <c:pt idx="0">
                  <c:v>GEMM</c:v>
                </c:pt>
                <c:pt idx="1">
                  <c:v>DCT</c:v>
                </c:pt>
                <c:pt idx="2">
                  <c:v>R2Y</c:v>
                </c:pt>
                <c:pt idx="3">
                  <c:v>QUANT</c:v>
                </c:pt>
                <c:pt idx="4">
                  <c:v>HDR</c:v>
                </c:pt>
              </c:strCache>
            </c:strRef>
          </c:cat>
          <c:val>
            <c:numRef>
              <c:f>Sheet7!$K$4:$K$8</c:f>
              <c:numCache>
                <c:formatCode>General</c:formatCode>
                <c:ptCount val="5"/>
                <c:pt idx="0">
                  <c:v>38509.097332626727</c:v>
                </c:pt>
                <c:pt idx="1">
                  <c:v>16010.093045260999</c:v>
                </c:pt>
                <c:pt idx="2">
                  <c:v>24610.013840267031</c:v>
                </c:pt>
                <c:pt idx="3">
                  <c:v>46254.980079681271</c:v>
                </c:pt>
                <c:pt idx="4">
                  <c:v>27366.675172237821</c:v>
                </c:pt>
              </c:numCache>
            </c:numRef>
          </c:val>
        </c:ser>
        <c:ser>
          <c:idx val="1"/>
          <c:order val="1"/>
          <c:tx>
            <c:strRef>
              <c:f>Sheet7!$L$3</c:f>
              <c:strCache>
                <c:ptCount val="1"/>
                <c:pt idx="0">
                  <c:v>I</c:v>
                </c:pt>
              </c:strCache>
            </c:strRef>
          </c:tx>
          <c:spPr>
            <a:solidFill>
              <a:srgbClr val="DB6F6D"/>
            </a:solidFill>
          </c:spPr>
          <c:invertIfNegative val="0"/>
          <c:cat>
            <c:strRef>
              <c:f>Sheet7!$J$4:$J$8</c:f>
              <c:strCache>
                <c:ptCount val="5"/>
                <c:pt idx="0">
                  <c:v>GEMM</c:v>
                </c:pt>
                <c:pt idx="1">
                  <c:v>DCT</c:v>
                </c:pt>
                <c:pt idx="2">
                  <c:v>R2Y</c:v>
                </c:pt>
                <c:pt idx="3">
                  <c:v>QUANT</c:v>
                </c:pt>
                <c:pt idx="4">
                  <c:v>HDR</c:v>
                </c:pt>
              </c:strCache>
            </c:strRef>
          </c:cat>
          <c:val>
            <c:numRef>
              <c:f>Sheet7!$L$4:$L$8</c:f>
              <c:numCache>
                <c:formatCode>General</c:formatCode>
                <c:ptCount val="5"/>
                <c:pt idx="0">
                  <c:v>252841.56808165161</c:v>
                </c:pt>
                <c:pt idx="1">
                  <c:v>224360.53270156431</c:v>
                </c:pt>
                <c:pt idx="2">
                  <c:v>548850.31592708256</c:v>
                </c:pt>
                <c:pt idx="3">
                  <c:v>330651.47739409033</c:v>
                </c:pt>
                <c:pt idx="4">
                  <c:v>486747.753471907</c:v>
                </c:pt>
              </c:numCache>
            </c:numRef>
          </c:val>
        </c:ser>
        <c:ser>
          <c:idx val="2"/>
          <c:order val="2"/>
          <c:tx>
            <c:strRef>
              <c:f>Sheet7!$M$3</c:f>
              <c:strCache>
                <c:ptCount val="1"/>
                <c:pt idx="0">
                  <c:v>E-DT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Sheet7!$J$4:$J$8</c:f>
              <c:strCache>
                <c:ptCount val="5"/>
                <c:pt idx="0">
                  <c:v>GEMM</c:v>
                </c:pt>
                <c:pt idx="1">
                  <c:v>DCT</c:v>
                </c:pt>
                <c:pt idx="2">
                  <c:v>R2Y</c:v>
                </c:pt>
                <c:pt idx="3">
                  <c:v>QUANT</c:v>
                </c:pt>
                <c:pt idx="4">
                  <c:v>HDR</c:v>
                </c:pt>
              </c:strCache>
            </c:strRef>
          </c:cat>
          <c:val>
            <c:numRef>
              <c:f>Sheet7!$M$4:$M$8</c:f>
              <c:numCache>
                <c:formatCode>General</c:formatCode>
                <c:ptCount val="5"/>
                <c:pt idx="0">
                  <c:v>187931.03448275861</c:v>
                </c:pt>
                <c:pt idx="1">
                  <c:v>167801.65289256201</c:v>
                </c:pt>
                <c:pt idx="2">
                  <c:v>390548.83720930229</c:v>
                </c:pt>
                <c:pt idx="3">
                  <c:v>269477.75628626702</c:v>
                </c:pt>
                <c:pt idx="4">
                  <c:v>312682.2157434402</c:v>
                </c:pt>
              </c:numCache>
            </c:numRef>
          </c:val>
        </c:ser>
        <c:ser>
          <c:idx val="3"/>
          <c:order val="3"/>
          <c:tx>
            <c:strRef>
              <c:f>Sheet7!$N$3</c:f>
              <c:strCache>
                <c:ptCount val="1"/>
                <c:pt idx="0">
                  <c:v>E-GB</c:v>
                </c:pt>
              </c:strCache>
            </c:strRef>
          </c:tx>
          <c:invertIfNegative val="0"/>
          <c:cat>
            <c:strRef>
              <c:f>Sheet7!$J$4:$J$8</c:f>
              <c:strCache>
                <c:ptCount val="5"/>
                <c:pt idx="0">
                  <c:v>GEMM</c:v>
                </c:pt>
                <c:pt idx="1">
                  <c:v>DCT</c:v>
                </c:pt>
                <c:pt idx="2">
                  <c:v>R2Y</c:v>
                </c:pt>
                <c:pt idx="3">
                  <c:v>QUANT</c:v>
                </c:pt>
                <c:pt idx="4">
                  <c:v>HDR</c:v>
                </c:pt>
              </c:strCache>
            </c:strRef>
          </c:cat>
          <c:val>
            <c:numRef>
              <c:f>Sheet7!$N$4:$N$8</c:f>
              <c:numCache>
                <c:formatCode>General</c:formatCode>
                <c:ptCount val="5"/>
                <c:pt idx="0">
                  <c:v>150344.8275862069</c:v>
                </c:pt>
                <c:pt idx="1">
                  <c:v>148204.37956204361</c:v>
                </c:pt>
                <c:pt idx="2">
                  <c:v>192293.12977099241</c:v>
                </c:pt>
                <c:pt idx="3">
                  <c:v>261879.69924812031</c:v>
                </c:pt>
                <c:pt idx="4">
                  <c:v>130952.38095238101</c:v>
                </c:pt>
              </c:numCache>
            </c:numRef>
          </c:val>
        </c:ser>
        <c:ser>
          <c:idx val="4"/>
          <c:order val="4"/>
          <c:tx>
            <c:strRef>
              <c:f>Sheet7!$O$3</c:f>
              <c:strCache>
                <c:ptCount val="1"/>
                <c:pt idx="0">
                  <c:v>E-BR</c:v>
                </c:pt>
              </c:strCache>
            </c:strRef>
          </c:tx>
          <c:invertIfNegative val="0"/>
          <c:cat>
            <c:strRef>
              <c:f>Sheet7!$J$4:$J$8</c:f>
              <c:strCache>
                <c:ptCount val="5"/>
                <c:pt idx="0">
                  <c:v>GEMM</c:v>
                </c:pt>
                <c:pt idx="1">
                  <c:v>DCT</c:v>
                </c:pt>
                <c:pt idx="2">
                  <c:v>R2Y</c:v>
                </c:pt>
                <c:pt idx="3">
                  <c:v>QUANT</c:v>
                </c:pt>
                <c:pt idx="4">
                  <c:v>HDR</c:v>
                </c:pt>
              </c:strCache>
            </c:strRef>
          </c:cat>
          <c:val>
            <c:numRef>
              <c:f>Sheet7!$O$4:$O$8</c:f>
              <c:numCache>
                <c:formatCode>General</c:formatCode>
                <c:ptCount val="5"/>
                <c:pt idx="0">
                  <c:v>191228.07017543871</c:v>
                </c:pt>
                <c:pt idx="1">
                  <c:v>170050.25125628139</c:v>
                </c:pt>
                <c:pt idx="2">
                  <c:v>394627.67624020879</c:v>
                </c:pt>
                <c:pt idx="3">
                  <c:v>270261.8816682832</c:v>
                </c:pt>
                <c:pt idx="4">
                  <c:v>323042.16867469839</c:v>
                </c:pt>
              </c:numCache>
            </c:numRef>
          </c:val>
        </c:ser>
        <c:ser>
          <c:idx val="5"/>
          <c:order val="5"/>
          <c:tx>
            <c:strRef>
              <c:f>Sheet7!$P$3</c:f>
              <c:strCache>
                <c:ptCount val="1"/>
                <c:pt idx="0">
                  <c:v>E-SVR</c:v>
                </c:pt>
              </c:strCache>
            </c:strRef>
          </c:tx>
          <c:invertIfNegative val="0"/>
          <c:cat>
            <c:strRef>
              <c:f>Sheet7!$J$4:$J$8</c:f>
              <c:strCache>
                <c:ptCount val="5"/>
                <c:pt idx="0">
                  <c:v>GEMM</c:v>
                </c:pt>
                <c:pt idx="1">
                  <c:v>DCT</c:v>
                </c:pt>
                <c:pt idx="2">
                  <c:v>R2Y</c:v>
                </c:pt>
                <c:pt idx="3">
                  <c:v>QUANT</c:v>
                </c:pt>
                <c:pt idx="4">
                  <c:v>HDR</c:v>
                </c:pt>
              </c:strCache>
            </c:strRef>
          </c:cat>
          <c:val>
            <c:numRef>
              <c:f>Sheet7!$P$4:$P$8</c:f>
              <c:numCache>
                <c:formatCode>General</c:formatCode>
                <c:ptCount val="5"/>
                <c:pt idx="0">
                  <c:v>104057.27923627679</c:v>
                </c:pt>
                <c:pt idx="1">
                  <c:v>20625.761885412441</c:v>
                </c:pt>
                <c:pt idx="2">
                  <c:v>343115.55051078321</c:v>
                </c:pt>
                <c:pt idx="3">
                  <c:v>289045.64315352688</c:v>
                </c:pt>
                <c:pt idx="4">
                  <c:v>105873.64264560711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090048"/>
        <c:axId val="209091584"/>
      </c:barChart>
      <c:catAx>
        <c:axId val="2090900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09091584"/>
        <c:crosses val="autoZero"/>
        <c:auto val="1"/>
        <c:lblAlgn val="ctr"/>
        <c:lblOffset val="100"/>
        <c:noMultiLvlLbl val="0"/>
      </c:catAx>
      <c:valAx>
        <c:axId val="2090915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Cycles/sec.</a:t>
                </a:r>
              </a:p>
            </c:rich>
          </c:tx>
          <c:layout/>
          <c:overlay val="0"/>
        </c:title>
        <c:numFmt formatCode="[&lt;100000]0.00,&quot; M&quot;;[&lt;1000000000]\ 0.00,,&quot; M&quot;;0.00,,,&quot; GB&quot;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090900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0623084905084506"/>
          <c:y val="5.7645242278162402E-2"/>
          <c:w val="8.4466825367759304E-2"/>
          <c:h val="0.861547954115781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Sheet5!$A$15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cat>
            <c:strRef>
              <c:f>Sheet5!$B$14:$F$14</c:f>
              <c:strCache>
                <c:ptCount val="5"/>
                <c:pt idx="0">
                  <c:v>GEMM</c:v>
                </c:pt>
                <c:pt idx="1">
                  <c:v>DCT</c:v>
                </c:pt>
                <c:pt idx="2">
                  <c:v>R2Y</c:v>
                </c:pt>
                <c:pt idx="3">
                  <c:v>QUANT</c:v>
                </c:pt>
                <c:pt idx="4">
                  <c:v>HDR</c:v>
                </c:pt>
              </c:strCache>
            </c:strRef>
          </c:cat>
          <c:val>
            <c:numRef>
              <c:f>Sheet5!$B$15:$F$15</c:f>
              <c:numCache>
                <c:formatCode>0.00%</c:formatCode>
                <c:ptCount val="5"/>
                <c:pt idx="0">
                  <c:v>0.03</c:v>
                </c:pt>
                <c:pt idx="1">
                  <c:v>2.1000000000000001E-2</c:v>
                </c:pt>
                <c:pt idx="2">
                  <c:v>3.6999999999999998E-2</c:v>
                </c:pt>
                <c:pt idx="3">
                  <c:v>6.8000000000000005E-2</c:v>
                </c:pt>
                <c:pt idx="4">
                  <c:v>4.2000000000000003E-2</c:v>
                </c:pt>
              </c:numCache>
            </c:numRef>
          </c:val>
        </c:ser>
        <c:ser>
          <c:idx val="1"/>
          <c:order val="1"/>
          <c:tx>
            <c:strRef>
              <c:f>Sheet5!$A$16</c:f>
              <c:strCache>
                <c:ptCount val="1"/>
                <c:pt idx="0">
                  <c:v>I</c:v>
                </c:pt>
              </c:strCache>
            </c:strRef>
          </c:tx>
          <c:invertIfNegative val="0"/>
          <c:cat>
            <c:strRef>
              <c:f>Sheet5!$B$14:$F$14</c:f>
              <c:strCache>
                <c:ptCount val="5"/>
                <c:pt idx="0">
                  <c:v>GEMM</c:v>
                </c:pt>
                <c:pt idx="1">
                  <c:v>DCT</c:v>
                </c:pt>
                <c:pt idx="2">
                  <c:v>R2Y</c:v>
                </c:pt>
                <c:pt idx="3">
                  <c:v>QUANT</c:v>
                </c:pt>
                <c:pt idx="4">
                  <c:v>HDR</c:v>
                </c:pt>
              </c:strCache>
            </c:strRef>
          </c:cat>
          <c:val>
            <c:numRef>
              <c:f>Sheet5!$B$16:$F$16</c:f>
              <c:numCache>
                <c:formatCode>0.00%</c:formatCode>
                <c:ptCount val="5"/>
                <c:pt idx="0">
                  <c:v>4.3999999999999997E-2</c:v>
                </c:pt>
                <c:pt idx="1">
                  <c:v>2.5000000000000001E-2</c:v>
                </c:pt>
                <c:pt idx="2">
                  <c:v>7.5999999999999998E-2</c:v>
                </c:pt>
                <c:pt idx="3">
                  <c:v>0.04</c:v>
                </c:pt>
                <c:pt idx="4">
                  <c:v>4.1000000000000002E-2</c:v>
                </c:pt>
              </c:numCache>
            </c:numRef>
          </c:val>
        </c:ser>
        <c:ser>
          <c:idx val="2"/>
          <c:order val="2"/>
          <c:tx>
            <c:strRef>
              <c:f>Sheet5!$A$17</c:f>
              <c:strCache>
                <c:ptCount val="1"/>
                <c:pt idx="0">
                  <c:v>E-DT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cat>
            <c:strRef>
              <c:f>Sheet5!$B$14:$F$14</c:f>
              <c:strCache>
                <c:ptCount val="5"/>
                <c:pt idx="0">
                  <c:v>GEMM</c:v>
                </c:pt>
                <c:pt idx="1">
                  <c:v>DCT</c:v>
                </c:pt>
                <c:pt idx="2">
                  <c:v>R2Y</c:v>
                </c:pt>
                <c:pt idx="3">
                  <c:v>QUANT</c:v>
                </c:pt>
                <c:pt idx="4">
                  <c:v>HDR</c:v>
                </c:pt>
              </c:strCache>
            </c:strRef>
          </c:cat>
          <c:val>
            <c:numRef>
              <c:f>Sheet5!$B$17:$F$17</c:f>
              <c:numCache>
                <c:formatCode>0.00%</c:formatCode>
                <c:ptCount val="5"/>
                <c:pt idx="0">
                  <c:v>2.3E-2</c:v>
                </c:pt>
                <c:pt idx="1">
                  <c:v>1.4E-2</c:v>
                </c:pt>
                <c:pt idx="2">
                  <c:v>8.9999999999999993E-3</c:v>
                </c:pt>
                <c:pt idx="3">
                  <c:v>5.0000000000000001E-3</c:v>
                </c:pt>
                <c:pt idx="4">
                  <c:v>2.1999999999999999E-2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818944"/>
        <c:axId val="208820480"/>
      </c:barChart>
      <c:catAx>
        <c:axId val="2088189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08820480"/>
        <c:crosses val="autoZero"/>
        <c:auto val="1"/>
        <c:lblAlgn val="ctr"/>
        <c:lblOffset val="100"/>
        <c:noMultiLvlLbl val="0"/>
      </c:catAx>
      <c:valAx>
        <c:axId val="2088204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/>
                  <a:t>MAE</a:t>
                </a:r>
              </a:p>
            </c:rich>
          </c:tx>
          <c:layout/>
          <c:overlay val="0"/>
        </c:title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0881894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Sheet5!$A$8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cat>
            <c:strRef>
              <c:f>Sheet5!$B$7:$F$7</c:f>
              <c:strCache>
                <c:ptCount val="5"/>
                <c:pt idx="0">
                  <c:v>GEMM</c:v>
                </c:pt>
                <c:pt idx="1">
                  <c:v>DCT</c:v>
                </c:pt>
                <c:pt idx="2">
                  <c:v>R2Y</c:v>
                </c:pt>
                <c:pt idx="3">
                  <c:v>QUANT</c:v>
                </c:pt>
                <c:pt idx="4">
                  <c:v>HDR</c:v>
                </c:pt>
              </c:strCache>
            </c:strRef>
          </c:cat>
          <c:val>
            <c:numRef>
              <c:f>Sheet5!$B$8:$F$8</c:f>
              <c:numCache>
                <c:formatCode>General</c:formatCode>
                <c:ptCount val="5"/>
                <c:pt idx="0">
                  <c:v>38500</c:v>
                </c:pt>
                <c:pt idx="1">
                  <c:v>16000</c:v>
                </c:pt>
                <c:pt idx="2">
                  <c:v>24600</c:v>
                </c:pt>
                <c:pt idx="3">
                  <c:v>46300</c:v>
                </c:pt>
                <c:pt idx="4">
                  <c:v>27400</c:v>
                </c:pt>
              </c:numCache>
            </c:numRef>
          </c:val>
        </c:ser>
        <c:ser>
          <c:idx val="1"/>
          <c:order val="1"/>
          <c:tx>
            <c:strRef>
              <c:f>Sheet5!$A$9</c:f>
              <c:strCache>
                <c:ptCount val="1"/>
                <c:pt idx="0">
                  <c:v>I</c:v>
                </c:pt>
              </c:strCache>
            </c:strRef>
          </c:tx>
          <c:invertIfNegative val="0"/>
          <c:cat>
            <c:strRef>
              <c:f>Sheet5!$B$7:$F$7</c:f>
              <c:strCache>
                <c:ptCount val="5"/>
                <c:pt idx="0">
                  <c:v>GEMM</c:v>
                </c:pt>
                <c:pt idx="1">
                  <c:v>DCT</c:v>
                </c:pt>
                <c:pt idx="2">
                  <c:v>R2Y</c:v>
                </c:pt>
                <c:pt idx="3">
                  <c:v>QUANT</c:v>
                </c:pt>
                <c:pt idx="4">
                  <c:v>HDR</c:v>
                </c:pt>
              </c:strCache>
            </c:strRef>
          </c:cat>
          <c:val>
            <c:numRef>
              <c:f>Sheet5!$B$9:$F$9</c:f>
              <c:numCache>
                <c:formatCode>General</c:formatCode>
                <c:ptCount val="5"/>
                <c:pt idx="0">
                  <c:v>252800</c:v>
                </c:pt>
                <c:pt idx="1">
                  <c:v>224300</c:v>
                </c:pt>
                <c:pt idx="2">
                  <c:v>548800</c:v>
                </c:pt>
                <c:pt idx="3">
                  <c:v>330700</c:v>
                </c:pt>
                <c:pt idx="4">
                  <c:v>319100</c:v>
                </c:pt>
              </c:numCache>
            </c:numRef>
          </c:val>
        </c:ser>
        <c:ser>
          <c:idx val="2"/>
          <c:order val="2"/>
          <c:tx>
            <c:strRef>
              <c:f>Sheet5!$A$10</c:f>
              <c:strCache>
                <c:ptCount val="1"/>
                <c:pt idx="0">
                  <c:v>E-DT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cat>
            <c:strRef>
              <c:f>Sheet5!$B$7:$F$7</c:f>
              <c:strCache>
                <c:ptCount val="5"/>
                <c:pt idx="0">
                  <c:v>GEMM</c:v>
                </c:pt>
                <c:pt idx="1">
                  <c:v>DCT</c:v>
                </c:pt>
                <c:pt idx="2">
                  <c:v>R2Y</c:v>
                </c:pt>
                <c:pt idx="3">
                  <c:v>QUANT</c:v>
                </c:pt>
                <c:pt idx="4">
                  <c:v>HDR</c:v>
                </c:pt>
              </c:strCache>
            </c:strRef>
          </c:cat>
          <c:val>
            <c:numRef>
              <c:f>Sheet5!$B$10:$F$10</c:f>
              <c:numCache>
                <c:formatCode>General</c:formatCode>
                <c:ptCount val="5"/>
                <c:pt idx="0">
                  <c:v>141000</c:v>
                </c:pt>
                <c:pt idx="1">
                  <c:v>168000</c:v>
                </c:pt>
                <c:pt idx="2">
                  <c:v>378000</c:v>
                </c:pt>
                <c:pt idx="3">
                  <c:v>304000</c:v>
                </c:pt>
                <c:pt idx="4">
                  <c:v>319000</c:v>
                </c:pt>
              </c:numCache>
            </c:numRef>
          </c:val>
        </c:ser>
        <c:ser>
          <c:idx val="3"/>
          <c:order val="3"/>
          <c:tx>
            <c:strRef>
              <c:f>Sheet5!$A$11</c:f>
              <c:strCache>
                <c:ptCount val="1"/>
                <c:pt idx="0">
                  <c:v>Gate</c:v>
                </c:pt>
              </c:strCache>
            </c:strRef>
          </c:tx>
          <c:invertIfNegative val="0"/>
          <c:cat>
            <c:strRef>
              <c:f>Sheet5!$B$7:$F$7</c:f>
              <c:strCache>
                <c:ptCount val="5"/>
                <c:pt idx="0">
                  <c:v>GEMM</c:v>
                </c:pt>
                <c:pt idx="1">
                  <c:v>DCT</c:v>
                </c:pt>
                <c:pt idx="2">
                  <c:v>R2Y</c:v>
                </c:pt>
                <c:pt idx="3">
                  <c:v>QUANT</c:v>
                </c:pt>
                <c:pt idx="4">
                  <c:v>HDR</c:v>
                </c:pt>
              </c:strCache>
            </c:strRef>
          </c:cat>
          <c:val>
            <c:numRef>
              <c:f>Sheet5!$B$11:$F$11</c:f>
              <c:numCache>
                <c:formatCode>General</c:formatCode>
                <c:ptCount val="5"/>
                <c:pt idx="0">
                  <c:v>378</c:v>
                </c:pt>
                <c:pt idx="1">
                  <c:v>188</c:v>
                </c:pt>
                <c:pt idx="2">
                  <c:v>2099</c:v>
                </c:pt>
                <c:pt idx="3">
                  <c:v>1518</c:v>
                </c:pt>
                <c:pt idx="4">
                  <c:v>876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864000"/>
        <c:axId val="208865536"/>
      </c:barChart>
      <c:catAx>
        <c:axId val="2088640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08865536"/>
        <c:crosses val="autoZero"/>
        <c:auto val="1"/>
        <c:lblAlgn val="ctr"/>
        <c:lblOffset val="100"/>
        <c:noMultiLvlLbl val="0"/>
      </c:catAx>
      <c:valAx>
        <c:axId val="208865536"/>
        <c:scaling>
          <c:logBase val="10"/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 dirty="0"/>
                  <a:t>Cycles/sec</a:t>
                </a:r>
              </a:p>
            </c:rich>
          </c:tx>
          <c:layout/>
          <c:overlay val="0"/>
        </c:title>
        <c:numFmt formatCode="[&lt;100000]0.00,&quot; K&quot;;[&lt;1000000000]\ 0.00,,&quot; M&quot;;0.00,,,&quot; GB&quot;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088640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B1E6D-E349-4B4B-AE32-13E3B7FE5A6B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4CC82-9007-334A-86BA-1C471B8CF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623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168E6-10CF-A94F-A95F-52C511037CE4}" type="datetimeFigureOut">
              <a:rPr lang="en-US" smtClean="0"/>
              <a:t>11/20/2015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98EE7-FC38-7F4F-AEAE-AA442B0142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4903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98EE7-FC38-7F4F-AEAE-AA442B0142F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9924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98EE7-FC38-7F4F-AEAE-AA442B0142F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561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08084-F855-45B4-A010-CEF74B7D6F6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5467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C6F48-3E7E-42C7-84F3-7F376025B82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7147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98EE7-FC38-7F4F-AEAE-AA442B0142F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9309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08084-F855-45B4-A010-CEF74B7D6F63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9207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98EE7-FC38-7F4F-AEAE-AA442B0142F0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519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98EE7-FC38-7F4F-AEAE-AA442B0142F0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6548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98EE7-FC38-7F4F-AEAE-AA442B0142F0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1502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98EE7-FC38-7F4F-AEAE-AA442B0142F0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9599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98EE7-FC38-7F4F-AEAE-AA442B0142F0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429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98EE7-FC38-7F4F-AEAE-AA442B0142F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4435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1482">
              <a:defRPr sz="900" b="1">
                <a:solidFill>
                  <a:srgbClr val="000000"/>
                </a:solidFill>
                <a:latin typeface="Arial" pitchFamily="34" charset="0"/>
                <a:ea typeface="宋体" pitchFamily="2" charset="-122"/>
              </a:defRPr>
            </a:lvl1pPr>
            <a:lvl2pPr marL="702756" indent="-270291" defTabSz="911482">
              <a:defRPr sz="900" b="1">
                <a:solidFill>
                  <a:srgbClr val="000000"/>
                </a:solidFill>
                <a:latin typeface="Arial" pitchFamily="34" charset="0"/>
                <a:ea typeface="宋体" pitchFamily="2" charset="-122"/>
              </a:defRPr>
            </a:lvl2pPr>
            <a:lvl3pPr marL="1081164" indent="-216233" defTabSz="911482">
              <a:defRPr sz="900" b="1">
                <a:solidFill>
                  <a:srgbClr val="000000"/>
                </a:solidFill>
                <a:latin typeface="Arial" pitchFamily="34" charset="0"/>
                <a:ea typeface="宋体" pitchFamily="2" charset="-122"/>
              </a:defRPr>
            </a:lvl3pPr>
            <a:lvl4pPr marL="1513629" indent="-216233" defTabSz="911482">
              <a:defRPr sz="900" b="1">
                <a:solidFill>
                  <a:srgbClr val="000000"/>
                </a:solidFill>
                <a:latin typeface="Arial" pitchFamily="34" charset="0"/>
                <a:ea typeface="宋体" pitchFamily="2" charset="-122"/>
              </a:defRPr>
            </a:lvl4pPr>
            <a:lvl5pPr marL="1946095" indent="-216233" defTabSz="911482">
              <a:defRPr sz="900" b="1">
                <a:solidFill>
                  <a:srgbClr val="000000"/>
                </a:solidFill>
                <a:latin typeface="Arial" pitchFamily="34" charset="0"/>
                <a:ea typeface="宋体" pitchFamily="2" charset="-122"/>
              </a:defRPr>
            </a:lvl5pPr>
            <a:lvl6pPr marL="2378560" indent="-216233" defTabSz="911482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rgbClr val="000000"/>
                </a:solidFill>
                <a:latin typeface="Arial" pitchFamily="34" charset="0"/>
                <a:ea typeface="宋体" pitchFamily="2" charset="-122"/>
              </a:defRPr>
            </a:lvl6pPr>
            <a:lvl7pPr marL="2811026" indent="-216233" defTabSz="911482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rgbClr val="000000"/>
                </a:solidFill>
                <a:latin typeface="Arial" pitchFamily="34" charset="0"/>
                <a:ea typeface="宋体" pitchFamily="2" charset="-122"/>
              </a:defRPr>
            </a:lvl7pPr>
            <a:lvl8pPr marL="3243491" indent="-216233" defTabSz="911482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rgbClr val="000000"/>
                </a:solidFill>
                <a:latin typeface="Arial" pitchFamily="34" charset="0"/>
                <a:ea typeface="宋体" pitchFamily="2" charset="-122"/>
              </a:defRPr>
            </a:lvl8pPr>
            <a:lvl9pPr marL="3675957" indent="-216233" defTabSz="911482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rgbClr val="000000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fld id="{CEF5D263-01E4-4845-8C4D-D4C130B358C7}" type="slidenum">
              <a:rPr lang="zh-CN" altLang="en-US" sz="1200" b="0">
                <a:solidFill>
                  <a:prstClr val="black"/>
                </a:solidFill>
                <a:latin typeface="Times New Roman" pitchFamily="18" charset="0"/>
              </a:rPr>
              <a:pPr/>
              <a:t>20</a:t>
            </a:fld>
            <a:endParaRPr lang="zh-CN" altLang="zh-CN" sz="1200" b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2075224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08084-F855-45B4-A010-CEF74B7D6F6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074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>
              <a:ea typeface="宋体" charset="0"/>
              <a:cs typeface="宋体" charset="0"/>
            </a:endParaRPr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AB751A8-EC8E-764A-915F-B206C71E9062}" type="slidenum">
              <a:rPr lang="en-US" altLang="zh-CN" sz="1200">
                <a:ea typeface="宋体" charset="0"/>
                <a:cs typeface="宋体" charset="0"/>
              </a:rPr>
              <a:pPr eaLnBrk="1" hangingPunct="1"/>
              <a:t>4</a:t>
            </a:fld>
            <a:endParaRPr lang="en-US" altLang="zh-CN" sz="1200" dirty="0"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98EE7-FC38-7F4F-AEAE-AA442B0142F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623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98EE7-FC38-7F4F-AEAE-AA442B0142F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5072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08084-F855-45B4-A010-CEF74B7D6F6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4004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98EE7-FC38-7F4F-AEAE-AA442B0142F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2299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98EE7-FC38-7F4F-AEAE-AA442B0142F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667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38489" y="6401361"/>
            <a:ext cx="3657023" cy="305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4" tIns="45712" rIns="91424" bIns="45712"/>
          <a:lstStyle>
            <a:lvl1pPr defTabSz="1019175">
              <a:defRPr sz="9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509588" defTabSz="1019175">
              <a:defRPr sz="9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019175" defTabSz="1019175">
              <a:defRPr sz="9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28763" defTabSz="1019175">
              <a:defRPr sz="9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36763" defTabSz="1019175">
              <a:defRPr sz="9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93963" defTabSz="1019175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51163" defTabSz="1019175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08363" defTabSz="1019175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65563" defTabSz="1019175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sz="1200" b="0" smtClean="0">
              <a:solidFill>
                <a:schemeClr val="tx1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23455" y="6387354"/>
            <a:ext cx="3658466" cy="305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4" tIns="45712" rIns="91424" bIns="45712"/>
          <a:lstStyle>
            <a:lvl1pPr defTabSz="1019175">
              <a:defRPr sz="9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509588" defTabSz="1019175">
              <a:defRPr sz="9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019175" defTabSz="1019175">
              <a:defRPr sz="9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28763" defTabSz="1019175">
              <a:defRPr sz="9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36763" defTabSz="1019175">
              <a:defRPr sz="9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93963" defTabSz="1019175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51163" defTabSz="1019175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08363" defTabSz="1019175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65563" defTabSz="1019175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sz="1300" b="0" smtClean="0">
              <a:solidFill>
                <a:schemeClr val="tx1"/>
              </a:solidFill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23455" y="6387354"/>
            <a:ext cx="3658466" cy="305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4" tIns="45712" rIns="91424" bIns="45712"/>
          <a:lstStyle>
            <a:lvl1pPr defTabSz="1019175">
              <a:defRPr sz="9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509588" defTabSz="1019175">
              <a:defRPr sz="9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019175" defTabSz="1019175">
              <a:defRPr sz="9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28763" defTabSz="1019175">
              <a:defRPr sz="9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36763" defTabSz="1019175">
              <a:defRPr sz="9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93963" defTabSz="1019175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51163" defTabSz="1019175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08363" defTabSz="1019175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65563" defTabSz="1019175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en-US" altLang="zh-CN" sz="1300" b="0" dirty="0" smtClean="0">
              <a:solidFill>
                <a:schemeClr val="tx1"/>
              </a:solidFill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484909" y="470647"/>
            <a:ext cx="8174182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dirty="0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84909" y="6387353"/>
            <a:ext cx="8174182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dirty="0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2728" y="1680882"/>
            <a:ext cx="7758545" cy="1143000"/>
          </a:xfrm>
        </p:spPr>
        <p:txBody>
          <a:bodyPr/>
          <a:lstStyle>
            <a:lvl1pPr algn="ctr">
              <a:defRPr sz="3200"/>
            </a:lvl1pPr>
          </a:lstStyle>
          <a:p>
            <a:pPr lvl="0"/>
            <a:r>
              <a:rPr lang="en-US" altLang="ko-KR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85455" y="3361765"/>
            <a:ext cx="6373091" cy="1748118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ko-KR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ICCAD15, 11/4/15</a:t>
            </a:r>
            <a:endParaRPr lang="en-US" dirty="0"/>
          </a:p>
        </p:txBody>
      </p:sp>
      <p:sp>
        <p:nvSpPr>
          <p:cNvPr id="13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11636" y="6387353"/>
            <a:ext cx="2147455" cy="420221"/>
          </a:xfrm>
          <a:ln/>
        </p:spPr>
        <p:txBody>
          <a:bodyPr/>
          <a:lstStyle>
            <a:lvl1pPr>
              <a:defRPr/>
            </a:lvl1pPr>
          </a:lstStyle>
          <a:p>
            <a:fld id="{9804DCD5-CA0E-5B4A-BFFC-F7319CF3FD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892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ICCAD15, 11/4/15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2015 D. Lee, T. Kim, K. Han, Y. Hoskote, L. John, A. Gerstlauer 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04DCD5-CA0E-5B4A-BFFC-F7319CF3FD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87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546" y="268941"/>
            <a:ext cx="2043545" cy="5598739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4909" y="268941"/>
            <a:ext cx="5992091" cy="5598739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ICCAD15, 11/4/15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2015 D. Lee, T. Kim, K. Han, Y. Hoskote, L. John, A. Gerstlauer 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04DCD5-CA0E-5B4A-BFFC-F7319CF3FD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325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제목, 텍스트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909" y="268941"/>
            <a:ext cx="8174182" cy="537882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84909" y="1218640"/>
            <a:ext cx="4017818" cy="4649041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1273" y="1218640"/>
            <a:ext cx="4017818" cy="2256585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1273" y="3609695"/>
            <a:ext cx="4017818" cy="2257985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ICCAD15, 11/4/15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2015 D. Lee, T. Kim, K. Han, Y. Hoskote, L. John, A. Gerstlauer </a:t>
            </a:r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04DCD5-CA0E-5B4A-BFFC-F7319CF3FD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044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ICCAD15, 11/4/15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2015 D. Lee, T. Kim, K. Han, Y. Hoskote, L. John, A. Gerstlauer 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04DCD5-CA0E-5B4A-BFFC-F7319CF3FD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096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455" y="1710298"/>
            <a:ext cx="7886989" cy="285189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455" y="4588809"/>
            <a:ext cx="7886989" cy="1500188"/>
          </a:xfrm>
        </p:spPr>
        <p:txBody>
          <a:bodyPr/>
          <a:lstStyle>
            <a:lvl1pPr marL="0" indent="0">
              <a:buNone/>
              <a:defRPr sz="2200"/>
            </a:lvl1pPr>
            <a:lvl2pPr marL="410291" indent="0">
              <a:buNone/>
              <a:defRPr sz="1800"/>
            </a:lvl2pPr>
            <a:lvl3pPr marL="820583" indent="0">
              <a:buNone/>
              <a:defRPr sz="1600"/>
            </a:lvl3pPr>
            <a:lvl4pPr marL="1230874" indent="0">
              <a:buNone/>
              <a:defRPr sz="1400"/>
            </a:lvl4pPr>
            <a:lvl5pPr marL="1641165" indent="0">
              <a:buNone/>
              <a:defRPr sz="1400"/>
            </a:lvl5pPr>
            <a:lvl6pPr marL="2051456" indent="0">
              <a:buNone/>
              <a:defRPr sz="1400"/>
            </a:lvl6pPr>
            <a:lvl7pPr marL="2461748" indent="0">
              <a:buNone/>
              <a:defRPr sz="1400"/>
            </a:lvl7pPr>
            <a:lvl8pPr marL="2872039" indent="0">
              <a:buNone/>
              <a:defRPr sz="1400"/>
            </a:lvl8pPr>
            <a:lvl9pPr marL="3282330" indent="0">
              <a:buNone/>
              <a:defRPr sz="14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ICCAD15, 11/4/15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2015 D. Lee, T. Kim, K. Han, Y. Hoskote, L. John, A. Gerstlauer 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04DCD5-CA0E-5B4A-BFFC-F7319CF3FD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996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4909" y="1218640"/>
            <a:ext cx="4017818" cy="4649041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273" y="1218640"/>
            <a:ext cx="4017818" cy="4649041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ICCAD15, 11/4/15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2015 D. Lee, T. Kim, K. Han, Y. Hoskote, L. John, A. Gerstlauer 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04DCD5-CA0E-5B4A-BFFC-F7319CF3FD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373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227" y="365593"/>
            <a:ext cx="7886989" cy="132509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227" y="1680883"/>
            <a:ext cx="3869171" cy="82363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0291" indent="0">
              <a:buNone/>
              <a:defRPr sz="1800" b="1"/>
            </a:lvl2pPr>
            <a:lvl3pPr marL="820583" indent="0">
              <a:buNone/>
              <a:defRPr sz="1600" b="1"/>
            </a:lvl3pPr>
            <a:lvl4pPr marL="1230874" indent="0">
              <a:buNone/>
              <a:defRPr sz="1400" b="1"/>
            </a:lvl4pPr>
            <a:lvl5pPr marL="1641165" indent="0">
              <a:buNone/>
              <a:defRPr sz="1400" b="1"/>
            </a:lvl5pPr>
            <a:lvl6pPr marL="2051456" indent="0">
              <a:buNone/>
              <a:defRPr sz="1400" b="1"/>
            </a:lvl6pPr>
            <a:lvl7pPr marL="2461748" indent="0">
              <a:buNone/>
              <a:defRPr sz="1400" b="1"/>
            </a:lvl7pPr>
            <a:lvl8pPr marL="2872039" indent="0">
              <a:buNone/>
              <a:defRPr sz="1400" b="1"/>
            </a:lvl8pPr>
            <a:lvl9pPr marL="3282330" indent="0">
              <a:buNone/>
              <a:defRPr sz="14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227" y="2504515"/>
            <a:ext cx="3869171" cy="3685335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727" y="1680883"/>
            <a:ext cx="3886489" cy="82363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0291" indent="0">
              <a:buNone/>
              <a:defRPr sz="1800" b="1"/>
            </a:lvl2pPr>
            <a:lvl3pPr marL="820583" indent="0">
              <a:buNone/>
              <a:defRPr sz="1600" b="1"/>
            </a:lvl3pPr>
            <a:lvl4pPr marL="1230874" indent="0">
              <a:buNone/>
              <a:defRPr sz="1400" b="1"/>
            </a:lvl4pPr>
            <a:lvl5pPr marL="1641165" indent="0">
              <a:buNone/>
              <a:defRPr sz="1400" b="1"/>
            </a:lvl5pPr>
            <a:lvl6pPr marL="2051456" indent="0">
              <a:buNone/>
              <a:defRPr sz="1400" b="1"/>
            </a:lvl6pPr>
            <a:lvl7pPr marL="2461748" indent="0">
              <a:buNone/>
              <a:defRPr sz="1400" b="1"/>
            </a:lvl7pPr>
            <a:lvl8pPr marL="2872039" indent="0">
              <a:buNone/>
              <a:defRPr sz="1400" b="1"/>
            </a:lvl8pPr>
            <a:lvl9pPr marL="3282330" indent="0">
              <a:buNone/>
              <a:defRPr sz="14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727" y="2504515"/>
            <a:ext cx="3886489" cy="3685335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ICCAD15, 11/4/15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2015 D. Lee, T. Kim, K. Han, Y. Hoskote, L. John, A. Gerstlauer </a:t>
            </a:r>
            <a:endParaRPr 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04DCD5-CA0E-5B4A-BFFC-F7319CF3FD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630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ICCAD15, 11/4/15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2015 D. Lee, T. Kim, K. Han, Y. Hoskote, L. John, A. Gerstlauer </a:t>
            </a: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04DCD5-CA0E-5B4A-BFFC-F7319CF3FD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64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ICCAD15, 11/4/15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2015 D. Lee, T. Kim, K. Han, Y. Hoskote, L. John, A. Gerstlauer </a:t>
            </a: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04DCD5-CA0E-5B4A-BFFC-F7319CF3FD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96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227" y="456640"/>
            <a:ext cx="2949864" cy="1601041"/>
          </a:xfrm>
        </p:spPr>
        <p:txBody>
          <a:bodyPr anchor="b"/>
          <a:lstStyle>
            <a:lvl1pPr>
              <a:defRPr sz="2900"/>
            </a:lvl1pPr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932" y="987519"/>
            <a:ext cx="4628285" cy="4873158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227" y="2057681"/>
            <a:ext cx="2949864" cy="3811400"/>
          </a:xfrm>
        </p:spPr>
        <p:txBody>
          <a:bodyPr/>
          <a:lstStyle>
            <a:lvl1pPr marL="0" indent="0">
              <a:buNone/>
              <a:defRPr sz="1400"/>
            </a:lvl1pPr>
            <a:lvl2pPr marL="410291" indent="0">
              <a:buNone/>
              <a:defRPr sz="1300"/>
            </a:lvl2pPr>
            <a:lvl3pPr marL="820583" indent="0">
              <a:buNone/>
              <a:defRPr sz="1100"/>
            </a:lvl3pPr>
            <a:lvl4pPr marL="1230874" indent="0">
              <a:buNone/>
              <a:defRPr sz="900"/>
            </a:lvl4pPr>
            <a:lvl5pPr marL="1641165" indent="0">
              <a:buNone/>
              <a:defRPr sz="900"/>
            </a:lvl5pPr>
            <a:lvl6pPr marL="2051456" indent="0">
              <a:buNone/>
              <a:defRPr sz="900"/>
            </a:lvl6pPr>
            <a:lvl7pPr marL="2461748" indent="0">
              <a:buNone/>
              <a:defRPr sz="900"/>
            </a:lvl7pPr>
            <a:lvl8pPr marL="2872039" indent="0">
              <a:buNone/>
              <a:defRPr sz="900"/>
            </a:lvl8pPr>
            <a:lvl9pPr marL="328233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ICCAD15, 11/4/15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2015 D. Lee, T. Kim, K. Han, Y. Hoskote, L. John, A. Gerstlauer 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04DCD5-CA0E-5B4A-BFFC-F7319CF3FD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042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227" y="456640"/>
            <a:ext cx="2949864" cy="1601041"/>
          </a:xfrm>
        </p:spPr>
        <p:txBody>
          <a:bodyPr anchor="b"/>
          <a:lstStyle>
            <a:lvl1pPr>
              <a:defRPr sz="2900"/>
            </a:lvl1pPr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932" y="987519"/>
            <a:ext cx="4628285" cy="4873158"/>
          </a:xfrm>
        </p:spPr>
        <p:txBody>
          <a:bodyPr/>
          <a:lstStyle>
            <a:lvl1pPr marL="0" indent="0">
              <a:buNone/>
              <a:defRPr sz="2900"/>
            </a:lvl1pPr>
            <a:lvl2pPr marL="410291" indent="0">
              <a:buNone/>
              <a:defRPr sz="2500"/>
            </a:lvl2pPr>
            <a:lvl3pPr marL="820583" indent="0">
              <a:buNone/>
              <a:defRPr sz="2200"/>
            </a:lvl3pPr>
            <a:lvl4pPr marL="1230874" indent="0">
              <a:buNone/>
              <a:defRPr sz="1800"/>
            </a:lvl4pPr>
            <a:lvl5pPr marL="1641165" indent="0">
              <a:buNone/>
              <a:defRPr sz="1800"/>
            </a:lvl5pPr>
            <a:lvl6pPr marL="2051456" indent="0">
              <a:buNone/>
              <a:defRPr sz="1800"/>
            </a:lvl6pPr>
            <a:lvl7pPr marL="2461748" indent="0">
              <a:buNone/>
              <a:defRPr sz="1800"/>
            </a:lvl7pPr>
            <a:lvl8pPr marL="2872039" indent="0">
              <a:buNone/>
              <a:defRPr sz="1800"/>
            </a:lvl8pPr>
            <a:lvl9pPr marL="3282330" indent="0">
              <a:buNone/>
              <a:defRPr sz="1800"/>
            </a:lvl9pPr>
          </a:lstStyle>
          <a:p>
            <a:pPr lvl="0"/>
            <a:r>
              <a:rPr lang="en-US" altLang="ko-KR" noProof="0" dirty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227" y="2057681"/>
            <a:ext cx="2949864" cy="3811400"/>
          </a:xfrm>
        </p:spPr>
        <p:txBody>
          <a:bodyPr/>
          <a:lstStyle>
            <a:lvl1pPr marL="0" indent="0">
              <a:buNone/>
              <a:defRPr sz="1400"/>
            </a:lvl1pPr>
            <a:lvl2pPr marL="410291" indent="0">
              <a:buNone/>
              <a:defRPr sz="1300"/>
            </a:lvl2pPr>
            <a:lvl3pPr marL="820583" indent="0">
              <a:buNone/>
              <a:defRPr sz="1100"/>
            </a:lvl3pPr>
            <a:lvl4pPr marL="1230874" indent="0">
              <a:buNone/>
              <a:defRPr sz="900"/>
            </a:lvl4pPr>
            <a:lvl5pPr marL="1641165" indent="0">
              <a:buNone/>
              <a:defRPr sz="900"/>
            </a:lvl5pPr>
            <a:lvl6pPr marL="2051456" indent="0">
              <a:buNone/>
              <a:defRPr sz="900"/>
            </a:lvl6pPr>
            <a:lvl7pPr marL="2461748" indent="0">
              <a:buNone/>
              <a:defRPr sz="900"/>
            </a:lvl7pPr>
            <a:lvl8pPr marL="2872039" indent="0">
              <a:buNone/>
              <a:defRPr sz="900"/>
            </a:lvl8pPr>
            <a:lvl9pPr marL="328233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ICCAD15, 11/4/15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2015 D. Lee, T. Kim, K. Han, Y. Hoskote, L. John, A. Gerstlauer 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04DCD5-CA0E-5B4A-BFFC-F7319CF3FD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53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84909" y="268941"/>
            <a:ext cx="8174182" cy="537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  <a:endParaRPr lang="en-US" altLang="zh-C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4909" y="1218640"/>
            <a:ext cx="8174182" cy="4649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altLang="zh-CN" smtClean="0"/>
          </a:p>
        </p:txBody>
      </p:sp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838489" y="6401361"/>
            <a:ext cx="3657023" cy="305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4" tIns="45712" rIns="91424" bIns="45712"/>
          <a:lstStyle>
            <a:lvl1pPr defTabSz="1019175">
              <a:defRPr sz="9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509588" defTabSz="1019175">
              <a:defRPr sz="9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019175" defTabSz="1019175">
              <a:defRPr sz="9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28763" defTabSz="1019175">
              <a:defRPr sz="9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36763" defTabSz="1019175">
              <a:defRPr sz="9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493963" defTabSz="1019175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51163" defTabSz="1019175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08363" defTabSz="1019175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65563" defTabSz="1019175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sz="1200" b="0" smtClean="0">
              <a:solidFill>
                <a:schemeClr val="tx1"/>
              </a:solidFill>
            </a:endParaRPr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84909" y="6387353"/>
            <a:ext cx="2147455" cy="420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r>
              <a:rPr lang="en-US" smtClean="0"/>
              <a:t>ICCAD15, 11/4/15</a:t>
            </a:r>
            <a:endParaRPr lang="en-US" dirty="0"/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55818" y="6387353"/>
            <a:ext cx="2632364" cy="420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r>
              <a:rPr lang="en-US" smtClean="0"/>
              <a:t>© 2015 D. Lee, T. Kim, K. Han, Y. Hoskote, L. John, A. Gerstlauer </a:t>
            </a:r>
            <a:endParaRPr lang="en-US" dirty="0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1636" y="6387353"/>
            <a:ext cx="2147455" cy="420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 b="0">
                <a:solidFill>
                  <a:schemeClr val="tx1"/>
                </a:solidFill>
              </a:defRPr>
            </a:lvl1pPr>
          </a:lstStyle>
          <a:p>
            <a:fld id="{9804DCD5-CA0E-5B4A-BFFC-F7319CF3FD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84909" y="806824"/>
            <a:ext cx="8174182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dirty="0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484909" y="6387353"/>
            <a:ext cx="8174182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608" rtl="0" eaLnBrk="1" fontAlgn="base" hangingPunct="1">
        <a:spcBef>
          <a:spcPct val="0"/>
        </a:spcBef>
        <a:spcAft>
          <a:spcPct val="0"/>
        </a:spcAft>
        <a:defRPr sz="3100" b="1" kern="1200">
          <a:solidFill>
            <a:srgbClr val="CC5500"/>
          </a:solidFill>
          <a:latin typeface="+mj-lt"/>
          <a:ea typeface="+mj-ea"/>
          <a:cs typeface="+mj-cs"/>
        </a:defRPr>
      </a:lvl1pPr>
      <a:lvl2pPr algn="l" defTabSz="914608" rtl="0" eaLnBrk="1" fontAlgn="base" hangingPunct="1">
        <a:spcBef>
          <a:spcPct val="0"/>
        </a:spcBef>
        <a:spcAft>
          <a:spcPct val="0"/>
        </a:spcAft>
        <a:defRPr sz="3100" b="1">
          <a:solidFill>
            <a:srgbClr val="CC5500"/>
          </a:solidFill>
          <a:latin typeface="Arial" panose="020B0604020202020204" pitchFamily="34" charset="0"/>
          <a:ea typeface="宋体" panose="02010600030101010101" pitchFamily="2" charset="-122"/>
          <a:cs typeface="Arial" panose="020B0604020202020204" pitchFamily="34" charset="0"/>
        </a:defRPr>
      </a:lvl2pPr>
      <a:lvl3pPr algn="l" defTabSz="914608" rtl="0" eaLnBrk="1" fontAlgn="base" hangingPunct="1">
        <a:spcBef>
          <a:spcPct val="0"/>
        </a:spcBef>
        <a:spcAft>
          <a:spcPct val="0"/>
        </a:spcAft>
        <a:defRPr sz="3100" b="1">
          <a:solidFill>
            <a:srgbClr val="CC5500"/>
          </a:solidFill>
          <a:latin typeface="Arial" panose="020B0604020202020204" pitchFamily="34" charset="0"/>
          <a:ea typeface="宋体" panose="02010600030101010101" pitchFamily="2" charset="-122"/>
          <a:cs typeface="Arial" panose="020B0604020202020204" pitchFamily="34" charset="0"/>
        </a:defRPr>
      </a:lvl3pPr>
      <a:lvl4pPr algn="l" defTabSz="914608" rtl="0" eaLnBrk="1" fontAlgn="base" hangingPunct="1">
        <a:spcBef>
          <a:spcPct val="0"/>
        </a:spcBef>
        <a:spcAft>
          <a:spcPct val="0"/>
        </a:spcAft>
        <a:defRPr sz="3100" b="1">
          <a:solidFill>
            <a:srgbClr val="CC5500"/>
          </a:solidFill>
          <a:latin typeface="Arial" panose="020B0604020202020204" pitchFamily="34" charset="0"/>
          <a:ea typeface="宋体" panose="02010600030101010101" pitchFamily="2" charset="-122"/>
          <a:cs typeface="Arial" panose="020B0604020202020204" pitchFamily="34" charset="0"/>
        </a:defRPr>
      </a:lvl4pPr>
      <a:lvl5pPr algn="l" defTabSz="914608" rtl="0" eaLnBrk="1" fontAlgn="base" hangingPunct="1">
        <a:spcBef>
          <a:spcPct val="0"/>
        </a:spcBef>
        <a:spcAft>
          <a:spcPct val="0"/>
        </a:spcAft>
        <a:defRPr sz="3100" b="1">
          <a:solidFill>
            <a:srgbClr val="CC5500"/>
          </a:solidFill>
          <a:latin typeface="Arial" panose="020B0604020202020204" pitchFamily="34" charset="0"/>
          <a:ea typeface="宋体" panose="02010600030101010101" pitchFamily="2" charset="-122"/>
          <a:cs typeface="Arial" panose="020B0604020202020204" pitchFamily="34" charset="0"/>
        </a:defRPr>
      </a:lvl5pPr>
      <a:lvl6pPr marL="410291" algn="l" defTabSz="914608" rtl="0" eaLnBrk="1" fontAlgn="base" hangingPunct="1">
        <a:spcBef>
          <a:spcPct val="0"/>
        </a:spcBef>
        <a:spcAft>
          <a:spcPct val="0"/>
        </a:spcAft>
        <a:defRPr sz="3100" b="1">
          <a:solidFill>
            <a:srgbClr val="CC5500"/>
          </a:solidFill>
          <a:latin typeface="Arial" panose="020B0604020202020204" pitchFamily="34" charset="0"/>
          <a:ea typeface="宋体" panose="02010600030101010101" pitchFamily="2" charset="-122"/>
          <a:cs typeface="Arial" panose="020B0604020202020204" pitchFamily="34" charset="0"/>
        </a:defRPr>
      </a:lvl6pPr>
      <a:lvl7pPr marL="820583" algn="l" defTabSz="914608" rtl="0" eaLnBrk="1" fontAlgn="base" hangingPunct="1">
        <a:spcBef>
          <a:spcPct val="0"/>
        </a:spcBef>
        <a:spcAft>
          <a:spcPct val="0"/>
        </a:spcAft>
        <a:defRPr sz="3100" b="1">
          <a:solidFill>
            <a:srgbClr val="CC5500"/>
          </a:solidFill>
          <a:latin typeface="Arial" panose="020B0604020202020204" pitchFamily="34" charset="0"/>
          <a:ea typeface="宋体" panose="02010600030101010101" pitchFamily="2" charset="-122"/>
          <a:cs typeface="Arial" panose="020B0604020202020204" pitchFamily="34" charset="0"/>
        </a:defRPr>
      </a:lvl7pPr>
      <a:lvl8pPr marL="1230874" algn="l" defTabSz="914608" rtl="0" eaLnBrk="1" fontAlgn="base" hangingPunct="1">
        <a:spcBef>
          <a:spcPct val="0"/>
        </a:spcBef>
        <a:spcAft>
          <a:spcPct val="0"/>
        </a:spcAft>
        <a:defRPr sz="3100" b="1">
          <a:solidFill>
            <a:srgbClr val="CC5500"/>
          </a:solidFill>
          <a:latin typeface="Arial" panose="020B0604020202020204" pitchFamily="34" charset="0"/>
          <a:ea typeface="宋体" panose="02010600030101010101" pitchFamily="2" charset="-122"/>
          <a:cs typeface="Arial" panose="020B0604020202020204" pitchFamily="34" charset="0"/>
        </a:defRPr>
      </a:lvl8pPr>
      <a:lvl9pPr marL="1641165" algn="l" defTabSz="914608" rtl="0" eaLnBrk="1" fontAlgn="base" hangingPunct="1">
        <a:spcBef>
          <a:spcPct val="0"/>
        </a:spcBef>
        <a:spcAft>
          <a:spcPct val="0"/>
        </a:spcAft>
        <a:defRPr sz="3100" b="1">
          <a:solidFill>
            <a:srgbClr val="CC5500"/>
          </a:solidFill>
          <a:latin typeface="Arial" panose="020B0604020202020204" pitchFamily="34" charset="0"/>
          <a:ea typeface="宋体" panose="02010600030101010101" pitchFamily="2" charset="-122"/>
          <a:cs typeface="Arial" panose="020B0604020202020204" pitchFamily="34" charset="0"/>
        </a:defRPr>
      </a:lvl9pPr>
    </p:titleStyle>
    <p:bodyStyle>
      <a:lvl1pPr marL="343334" indent="-343334" algn="l" defTabSz="914608" rtl="0" eaLnBrk="1" fontAlgn="base" hangingPunct="1">
        <a:spcBef>
          <a:spcPct val="20000"/>
        </a:spcBef>
        <a:spcAft>
          <a:spcPct val="0"/>
        </a:spcAft>
        <a:buChar char="•"/>
        <a:defRPr sz="2200" b="1" kern="1200">
          <a:solidFill>
            <a:srgbClr val="333399"/>
          </a:solidFill>
          <a:latin typeface="+mn-lt"/>
          <a:ea typeface="+mn-ea"/>
          <a:cs typeface="+mn-cs"/>
        </a:defRPr>
      </a:lvl1pPr>
      <a:lvl2pPr marL="743653" indent="-286350" algn="l" defTabSz="914608" rtl="0" eaLnBrk="1" fontAlgn="base" hangingPunct="1">
        <a:spcBef>
          <a:spcPct val="20000"/>
        </a:spcBef>
        <a:spcAft>
          <a:spcPct val="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47" indent="-227940" algn="l" defTabSz="914608" rtl="0" eaLnBrk="1" fontAlgn="base" hangingPunct="1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599852" indent="-227940" algn="l" defTabSz="914608" rtl="0" eaLnBrk="1" fontAlgn="base" hangingPunct="1">
        <a:spcBef>
          <a:spcPct val="20000"/>
        </a:spcBef>
        <a:spcAft>
          <a:spcPct val="0"/>
        </a:spcAft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5" indent="-229365" algn="l" defTabSz="914608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256602" indent="-205146" algn="l" defTabSz="820583" rtl="0" eaLnBrk="1" latinLnBrk="0" hangingPunct="1">
        <a:lnSpc>
          <a:spcPct val="90000"/>
        </a:lnSpc>
        <a:spcBef>
          <a:spcPts val="449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666893" indent="-205146" algn="l" defTabSz="820583" rtl="0" eaLnBrk="1" latinLnBrk="0" hangingPunct="1">
        <a:lnSpc>
          <a:spcPct val="90000"/>
        </a:lnSpc>
        <a:spcBef>
          <a:spcPts val="449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077185" indent="-205146" algn="l" defTabSz="820583" rtl="0" eaLnBrk="1" latinLnBrk="0" hangingPunct="1">
        <a:lnSpc>
          <a:spcPct val="90000"/>
        </a:lnSpc>
        <a:spcBef>
          <a:spcPts val="449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487476" indent="-205146" algn="l" defTabSz="820583" rtl="0" eaLnBrk="1" latinLnBrk="0" hangingPunct="1">
        <a:lnSpc>
          <a:spcPct val="90000"/>
        </a:lnSpc>
        <a:spcBef>
          <a:spcPts val="449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0291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0583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0874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1165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1456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1748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72039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82330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e.utexas.edu/~gerstl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Learning-Based Power Modeling of System-Level Black-Box IPs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altLang="zh-CN" sz="2000" u="sng" kern="0" dirty="0">
                <a:solidFill>
                  <a:srgbClr val="333399"/>
                </a:solidFill>
                <a:latin typeface="Arial" charset="0"/>
                <a:ea typeface="宋体" charset="0"/>
                <a:cs typeface="宋体" charset="0"/>
              </a:rPr>
              <a:t>Dongwook Lee</a:t>
            </a:r>
            <a:r>
              <a:rPr lang="en-US" altLang="zh-CN" sz="2000" kern="0" dirty="0">
                <a:solidFill>
                  <a:srgbClr val="333399"/>
                </a:solidFill>
                <a:latin typeface="Arial" charset="0"/>
                <a:ea typeface="宋体" charset="0"/>
                <a:cs typeface="宋体" charset="0"/>
              </a:rPr>
              <a:t>, Taemin </a:t>
            </a:r>
            <a:r>
              <a:rPr lang="en-US" altLang="zh-CN" sz="2000" kern="0" dirty="0" smtClean="0">
                <a:solidFill>
                  <a:srgbClr val="333399"/>
                </a:solidFill>
                <a:latin typeface="Arial" charset="0"/>
                <a:ea typeface="宋体" charset="0"/>
                <a:cs typeface="宋体" charset="0"/>
              </a:rPr>
              <a:t>Kim, </a:t>
            </a:r>
            <a:r>
              <a:rPr lang="en-US" altLang="zh-CN" sz="2000" kern="0" dirty="0">
                <a:solidFill>
                  <a:srgbClr val="333399"/>
                </a:solidFill>
                <a:latin typeface="Arial" charset="0"/>
                <a:ea typeface="宋体" charset="0"/>
                <a:cs typeface="宋体" charset="0"/>
              </a:rPr>
              <a:t>Kyungtae </a:t>
            </a:r>
            <a:r>
              <a:rPr lang="en-US" altLang="zh-CN" sz="2000" kern="0" dirty="0" smtClean="0">
                <a:solidFill>
                  <a:srgbClr val="333399"/>
                </a:solidFill>
                <a:latin typeface="Arial" charset="0"/>
                <a:ea typeface="宋体" charset="0"/>
                <a:cs typeface="宋体" charset="0"/>
              </a:rPr>
              <a:t>Han, </a:t>
            </a:r>
            <a:r>
              <a:rPr lang="en-US" altLang="zh-CN" sz="2000" kern="0" dirty="0">
                <a:solidFill>
                  <a:srgbClr val="333399"/>
                </a:solidFill>
                <a:latin typeface="Arial" charset="0"/>
                <a:ea typeface="宋体" charset="0"/>
                <a:cs typeface="宋体" charset="0"/>
              </a:rPr>
              <a:t/>
            </a:r>
            <a:br>
              <a:rPr lang="en-US" altLang="zh-CN" sz="2000" kern="0" dirty="0">
                <a:solidFill>
                  <a:srgbClr val="333399"/>
                </a:solidFill>
                <a:latin typeface="Arial" charset="0"/>
                <a:ea typeface="宋体" charset="0"/>
                <a:cs typeface="宋体" charset="0"/>
              </a:rPr>
            </a:br>
            <a:r>
              <a:rPr lang="en-US" altLang="zh-CN" sz="2000" kern="0" dirty="0" err="1">
                <a:solidFill>
                  <a:srgbClr val="333399"/>
                </a:solidFill>
                <a:latin typeface="Arial" charset="0"/>
                <a:ea typeface="宋体" charset="0"/>
                <a:cs typeface="宋体" charset="0"/>
              </a:rPr>
              <a:t>Yatin</a:t>
            </a:r>
            <a:r>
              <a:rPr lang="en-US" altLang="zh-CN" sz="2000" kern="0" dirty="0">
                <a:solidFill>
                  <a:srgbClr val="333399"/>
                </a:solidFill>
                <a:latin typeface="Arial" charset="0"/>
                <a:ea typeface="宋体" charset="0"/>
                <a:cs typeface="宋体" charset="0"/>
              </a:rPr>
              <a:t> </a:t>
            </a:r>
            <a:r>
              <a:rPr lang="en-US" altLang="zh-CN" sz="2000" kern="0" dirty="0" err="1" smtClean="0">
                <a:solidFill>
                  <a:srgbClr val="333399"/>
                </a:solidFill>
                <a:latin typeface="Arial" charset="0"/>
                <a:ea typeface="宋体" charset="0"/>
                <a:cs typeface="宋体" charset="0"/>
              </a:rPr>
              <a:t>Hoskote</a:t>
            </a:r>
            <a:r>
              <a:rPr lang="en-US" altLang="zh-CN" sz="2000" kern="0" dirty="0" smtClean="0">
                <a:solidFill>
                  <a:srgbClr val="333399"/>
                </a:solidFill>
                <a:latin typeface="Arial" charset="0"/>
                <a:ea typeface="宋体" charset="0"/>
                <a:cs typeface="宋体" charset="0"/>
              </a:rPr>
              <a:t>, </a:t>
            </a:r>
            <a:r>
              <a:rPr lang="en-US" altLang="zh-CN" sz="2000" kern="0" dirty="0">
                <a:solidFill>
                  <a:srgbClr val="333399"/>
                </a:solidFill>
                <a:latin typeface="Arial" charset="0"/>
                <a:ea typeface="宋体" charset="0"/>
                <a:cs typeface="宋体" charset="0"/>
              </a:rPr>
              <a:t>Lizy K. John, Andreas Gerstlauer</a:t>
            </a:r>
            <a:endParaRPr lang="en-US" altLang="zh-CN" sz="2000" b="0" kern="0" dirty="0">
              <a:solidFill>
                <a:srgbClr val="000000"/>
              </a:solidFill>
              <a:latin typeface="Arial" charset="0"/>
              <a:ea typeface="宋体" charset="0"/>
              <a:cs typeface="宋体" charset="0"/>
            </a:endParaRPr>
          </a:p>
          <a:p>
            <a:endParaRPr lang="en-US" dirty="0"/>
          </a:p>
        </p:txBody>
      </p:sp>
      <p:pic>
        <p:nvPicPr>
          <p:cNvPr id="4" name="Picture 2" descr="Z:\Dropbox\Intel\image\293px-Intel-logo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9449" y="4394764"/>
            <a:ext cx="2049746" cy="1357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ECE-Formal_PM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89" y="4299595"/>
            <a:ext cx="4592539" cy="16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826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596"/>
    </mc:Choice>
    <mc:Fallback xmlns="">
      <p:transition spd="slow" advTm="1559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Learning-Based Power Model Synthesis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ICCAD15, 11/4/15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D. Lee, T. Kim, K. Han, Y. Hoskote, L. John, A. Gerstlauer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B5975-353C-48A7-B740-44A9A165097C}" type="slidenum">
              <a:rPr lang="en-US" smtClean="0"/>
              <a:t>10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4466796" y="1248378"/>
            <a:ext cx="2209800" cy="194916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Power Model Synthesis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73995"/>
              </p:ext>
            </p:extLst>
          </p:nvPr>
        </p:nvGraphicFramePr>
        <p:xfrm>
          <a:off x="1148227" y="1649329"/>
          <a:ext cx="1123584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584"/>
              </a:tblGrid>
              <a:tr h="180474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I/O Activity</a:t>
                      </a:r>
                      <a:endParaRPr lang="en-US" sz="1200" baseline="-25000" dirty="0"/>
                    </a:p>
                  </a:txBody>
                  <a:tcPr anchor="ctr"/>
                </a:tc>
              </a:tr>
              <a:tr h="19250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[1,0,0,…]</a:t>
                      </a:r>
                      <a:endParaRPr lang="en-US" sz="1000" dirty="0"/>
                    </a:p>
                  </a:txBody>
                  <a:tcPr anchor="ctr"/>
                </a:tc>
              </a:tr>
              <a:tr h="192505">
                <a:tc>
                  <a:txBody>
                    <a:bodyPr/>
                    <a:lstStyle/>
                    <a:p>
                      <a:pPr marL="0" marR="0" indent="0" algn="ctr" defTabSz="8205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[1,2,2,…]</a:t>
                      </a:r>
                    </a:p>
                  </a:txBody>
                  <a:tcPr anchor="ctr"/>
                </a:tc>
              </a:tr>
              <a:tr h="192505">
                <a:tc>
                  <a:txBody>
                    <a:bodyPr/>
                    <a:lstStyle/>
                    <a:p>
                      <a:pPr marL="0" marR="0" indent="0" algn="ctr" defTabSz="8205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[1,2,2,…]</a:t>
                      </a:r>
                    </a:p>
                  </a:txBody>
                  <a:tcPr anchor="ctr"/>
                </a:tc>
              </a:tr>
              <a:tr h="192505">
                <a:tc>
                  <a:txBody>
                    <a:bodyPr/>
                    <a:lstStyle/>
                    <a:p>
                      <a:pPr marL="0" marR="0" indent="0" algn="ctr" defTabSz="8205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000" dirty="0" smtClean="0"/>
                        <a:t>…</a:t>
                      </a:r>
                      <a:endParaRPr lang="en-US" sz="1000" dirty="0" smtClean="0"/>
                    </a:p>
                  </a:txBody>
                  <a:tcPr anchor="ctr"/>
                </a:tc>
              </a:tr>
              <a:tr h="192505">
                <a:tc>
                  <a:txBody>
                    <a:bodyPr/>
                    <a:lstStyle/>
                    <a:p>
                      <a:pPr marL="0" marR="0" indent="0" algn="ctr" defTabSz="8205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[0,0,0,…]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36198" y="1295455"/>
            <a:ext cx="19156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/>
              <a:t>Feature Vector</a:t>
            </a:r>
            <a:endParaRPr lang="en-US" sz="1400" b="1" i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923241"/>
              </p:ext>
            </p:extLst>
          </p:nvPr>
        </p:nvGraphicFramePr>
        <p:xfrm>
          <a:off x="2977659" y="1670570"/>
          <a:ext cx="826672" cy="1493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26672"/>
              </a:tblGrid>
              <a:tr h="18047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Power</a:t>
                      </a:r>
                      <a:endParaRPr lang="en-US" sz="900" dirty="0"/>
                    </a:p>
                  </a:txBody>
                  <a:tcPr anchor="ctr"/>
                </a:tc>
              </a:tr>
              <a:tr h="19250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3mW</a:t>
                      </a:r>
                      <a:endParaRPr lang="en-US" sz="1000" dirty="0"/>
                    </a:p>
                  </a:txBody>
                  <a:tcPr anchor="ctr"/>
                </a:tc>
              </a:tr>
              <a:tr h="19250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4mW</a:t>
                      </a:r>
                      <a:endParaRPr lang="en-US" sz="1000" dirty="0"/>
                    </a:p>
                  </a:txBody>
                  <a:tcPr anchor="ctr"/>
                </a:tc>
              </a:tr>
              <a:tr h="19250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5mW</a:t>
                      </a:r>
                      <a:endParaRPr lang="en-US" sz="1000" dirty="0"/>
                    </a:p>
                  </a:txBody>
                  <a:tcPr anchor="ctr"/>
                </a:tc>
              </a:tr>
              <a:tr h="192505">
                <a:tc>
                  <a:txBody>
                    <a:bodyPr/>
                    <a:lstStyle/>
                    <a:p>
                      <a:pPr algn="ctr"/>
                      <a:r>
                        <a:rPr lang="is-IS" sz="1000" dirty="0" smtClean="0"/>
                        <a:t>…</a:t>
                      </a:r>
                      <a:endParaRPr lang="en-US" sz="1000" dirty="0"/>
                    </a:p>
                  </a:txBody>
                  <a:tcPr anchor="ctr"/>
                </a:tc>
              </a:tr>
              <a:tr h="19250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1mW</a:t>
                      </a:r>
                      <a:endParaRPr lang="en-US" sz="1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669099" y="1213388"/>
            <a:ext cx="1352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/>
              <a:t>Gate Lv Power</a:t>
            </a:r>
            <a:endParaRPr lang="en-US" sz="1400" b="1" i="1" dirty="0"/>
          </a:p>
        </p:txBody>
      </p:sp>
      <p:grpSp>
        <p:nvGrpSpPr>
          <p:cNvPr id="12" name="Group 11"/>
          <p:cNvGrpSpPr/>
          <p:nvPr/>
        </p:nvGrpSpPr>
        <p:grpSpPr>
          <a:xfrm>
            <a:off x="935179" y="1248378"/>
            <a:ext cx="3115428" cy="2017105"/>
            <a:chOff x="1372708" y="4223031"/>
            <a:chExt cx="2665892" cy="2017105"/>
          </a:xfrm>
        </p:grpSpPr>
        <p:sp>
          <p:nvSpPr>
            <p:cNvPr id="13" name="Rounded Rectangle 12"/>
            <p:cNvSpPr/>
            <p:nvPr/>
          </p:nvSpPr>
          <p:spPr bwMode="auto">
            <a:xfrm>
              <a:off x="1372708" y="4223031"/>
              <a:ext cx="2665892" cy="2013742"/>
            </a:xfrm>
            <a:prstGeom prst="roundRect">
              <a:avLst/>
            </a:prstGeom>
            <a:noFill/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>
              <a:off x="2864912" y="4223031"/>
              <a:ext cx="0" cy="201710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15" name="TextBox 14"/>
          <p:cNvSpPr txBox="1"/>
          <p:nvPr/>
        </p:nvSpPr>
        <p:spPr>
          <a:xfrm>
            <a:off x="1341656" y="3262120"/>
            <a:ext cx="17001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i="1" dirty="0" smtClean="0"/>
              <a:t>Training Data</a:t>
            </a:r>
            <a:endParaRPr lang="en-US" sz="1600" b="1" i="1" dirty="0"/>
          </a:p>
        </p:txBody>
      </p:sp>
      <p:sp>
        <p:nvSpPr>
          <p:cNvPr id="16" name="Right Arrow 15"/>
          <p:cNvSpPr/>
          <p:nvPr/>
        </p:nvSpPr>
        <p:spPr bwMode="auto">
          <a:xfrm>
            <a:off x="4067103" y="1902147"/>
            <a:ext cx="399693" cy="685800"/>
          </a:xfrm>
          <a:prstGeom prst="rightArrow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 b="1" dirty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676346" y="2356320"/>
            <a:ext cx="1790700" cy="7195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Learning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676346" y="1566988"/>
            <a:ext cx="1790700" cy="5599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Cycle-Level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Decomp</a:t>
            </a:r>
            <a:r>
              <a:rPr lang="en-US" sz="1400" b="1" dirty="0" smtClean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osition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21" name="Straight Arrow Connector 20"/>
          <p:cNvCxnSpPr>
            <a:stCxn id="18" idx="2"/>
            <a:endCxn id="17" idx="0"/>
          </p:cNvCxnSpPr>
          <p:nvPr/>
        </p:nvCxnSpPr>
        <p:spPr bwMode="auto">
          <a:xfrm>
            <a:off x="5571696" y="2126974"/>
            <a:ext cx="0" cy="2293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>
            <a:endCxn id="23" idx="2"/>
          </p:cNvCxnSpPr>
          <p:nvPr/>
        </p:nvCxnSpPr>
        <p:spPr bwMode="auto">
          <a:xfrm>
            <a:off x="6467046" y="2847283"/>
            <a:ext cx="43205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3" name="Oval 22"/>
          <p:cNvSpPr/>
          <p:nvPr/>
        </p:nvSpPr>
        <p:spPr bwMode="auto">
          <a:xfrm>
            <a:off x="6899100" y="2618683"/>
            <a:ext cx="1484376" cy="457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Power Model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749813"/>
            <a:ext cx="8422318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/>
              <a:buChar char="•"/>
            </a:pPr>
            <a:r>
              <a:rPr lang="en-US" sz="2200" b="1" dirty="0">
                <a:solidFill>
                  <a:srgbClr val="333399"/>
                </a:solidFill>
              </a:rPr>
              <a:t>Cycle-level decomposition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Decompose the power model based on execution latencies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Hierarchically </a:t>
            </a:r>
            <a:r>
              <a:rPr lang="en-US" dirty="0"/>
              <a:t>perform the cycle</a:t>
            </a:r>
            <a:r>
              <a:rPr lang="en-US" dirty="0" smtClean="0"/>
              <a:t>-by-cycle decomposition</a:t>
            </a:r>
          </a:p>
          <a:p>
            <a:pPr marL="1200150" lvl="2" indent="-285750">
              <a:buFont typeface="Arial"/>
              <a:buChar char="•"/>
            </a:pPr>
            <a:endParaRPr lang="en-US" dirty="0" smtClean="0"/>
          </a:p>
          <a:p>
            <a:pPr marL="742950" lvl="1" indent="-285750">
              <a:buFont typeface="Arial"/>
              <a:buChar char="•"/>
            </a:pPr>
            <a:r>
              <a:rPr lang="en-US" sz="2200" b="1" dirty="0">
                <a:solidFill>
                  <a:srgbClr val="333399"/>
                </a:solidFill>
              </a:rPr>
              <a:t>Feature selection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Decision </a:t>
            </a:r>
            <a:r>
              <a:rPr lang="en-US" dirty="0"/>
              <a:t>tree based feature </a:t>
            </a:r>
            <a:r>
              <a:rPr lang="en-US" dirty="0" smtClean="0"/>
              <a:t>selection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Remove unused features in each decomp. model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 bwMode="auto">
          <a:xfrm>
            <a:off x="4810986" y="2696224"/>
            <a:ext cx="1560443" cy="2948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Feature </a:t>
            </a:r>
            <a:r>
              <a:rPr lang="en-US" sz="1400" b="1" dirty="0" smtClean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Selection</a:t>
            </a:r>
            <a:endParaRPr lang="en-US" sz="1400" b="1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1941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Model Decomposition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908" y="806823"/>
            <a:ext cx="8659091" cy="5580530"/>
          </a:xfrm>
        </p:spPr>
        <p:txBody>
          <a:bodyPr/>
          <a:lstStyle/>
          <a:p>
            <a:r>
              <a:rPr lang="en-US" dirty="0" smtClean="0"/>
              <a:t>Single power model w/ internal architecture info.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Decomposed power model for white-box IP </a:t>
            </a:r>
            <a:r>
              <a:rPr lang="en-US" sz="1800" dirty="0" smtClean="0"/>
              <a:t>[Lee15]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303" lvl="1" indent="0">
              <a:buNone/>
            </a:pPr>
            <a:endParaRPr lang="en-US" sz="1400" dirty="0"/>
          </a:p>
          <a:p>
            <a:pPr marL="457303" lvl="1" indent="0">
              <a:buNone/>
            </a:pPr>
            <a:r>
              <a:rPr lang="en-US" sz="1400" dirty="0"/>
              <a:t>	</a:t>
            </a:r>
            <a:endParaRPr lang="en-US" dirty="0" smtClean="0"/>
          </a:p>
          <a:p>
            <a:pPr lvl="1"/>
            <a:r>
              <a:rPr lang="en-US" dirty="0" smtClean="0"/>
              <a:t>Utilize architecture information </a:t>
            </a:r>
            <a:r>
              <a:rPr lang="en-US" dirty="0"/>
              <a:t>to reduce model </a:t>
            </a:r>
            <a:r>
              <a:rPr lang="en-US" dirty="0">
                <a:solidFill>
                  <a:srgbClr val="FF0000"/>
                </a:solidFill>
              </a:rPr>
              <a:t>complexity</a:t>
            </a:r>
          </a:p>
          <a:p>
            <a:pPr lvl="2"/>
            <a:r>
              <a:rPr lang="en-US" dirty="0"/>
              <a:t>Only capture signals (features) of operators utilized in each </a:t>
            </a:r>
            <a:r>
              <a:rPr lang="en-US" dirty="0" smtClean="0"/>
              <a:t>state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ICCAD15, 11/4/15</a:t>
            </a:r>
            <a:endParaRPr lang="en-US" dirty="0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D. Lee, T. Kim, K. Han, Y. Hoskote, L. John, A. Gerstlauer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42F3-779F-436B-8FA3-B2E5CCA111F8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7693" y="1266202"/>
            <a:ext cx="2230920" cy="1676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352126" y="360302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</a:t>
            </a:r>
            <a:r>
              <a:rPr lang="en-US" i="1" baseline="-25000" dirty="0" smtClean="0"/>
              <a:t>1</a:t>
            </a:r>
            <a:r>
              <a:rPr lang="en-US" dirty="0" smtClean="0"/>
              <a:t>(t)= </a:t>
            </a:r>
            <a:r>
              <a:rPr lang="en-US" i="1" dirty="0" smtClean="0"/>
              <a:t>f</a:t>
            </a:r>
            <a:r>
              <a:rPr lang="en-US" i="1" baseline="-25000" dirty="0" smtClean="0"/>
              <a:t>1</a:t>
            </a:r>
            <a:r>
              <a:rPr lang="en-US" dirty="0" smtClean="0"/>
              <a:t>(</a:t>
            </a:r>
            <a:r>
              <a:rPr lang="en-US" b="1" dirty="0" smtClean="0"/>
              <a:t>A</a:t>
            </a:r>
            <a:r>
              <a:rPr lang="en-US" b="1" baseline="-25000" dirty="0" smtClean="0"/>
              <a:t>a</a:t>
            </a:r>
            <a:r>
              <a:rPr lang="en-US" dirty="0" smtClean="0"/>
              <a:t>(t</a:t>
            </a:r>
            <a:r>
              <a:rPr lang="en-US" dirty="0"/>
              <a:t>)</a:t>
            </a:r>
            <a:r>
              <a:rPr lang="en-US" b="1" dirty="0" smtClean="0"/>
              <a:t>,A</a:t>
            </a:r>
            <a:r>
              <a:rPr lang="en-US" b="1" baseline="-25000" dirty="0" smtClean="0"/>
              <a:t>b</a:t>
            </a:r>
            <a:r>
              <a:rPr lang="en-US" dirty="0"/>
              <a:t>(t)</a:t>
            </a:r>
            <a:r>
              <a:rPr lang="en-US" b="1" dirty="0" smtClean="0"/>
              <a:t>,A</a:t>
            </a:r>
            <a:r>
              <a:rPr lang="en-US" b="1" baseline="-25000" dirty="0" smtClean="0"/>
              <a:t>c</a:t>
            </a:r>
            <a:r>
              <a:rPr lang="en-US" dirty="0"/>
              <a:t>(t)</a:t>
            </a:r>
            <a:r>
              <a:rPr lang="en-US" b="1" dirty="0" smtClean="0"/>
              <a:t>,A</a:t>
            </a:r>
            <a:r>
              <a:rPr lang="en-US" b="1" baseline="-25000" dirty="0" smtClean="0"/>
              <a:t>d</a:t>
            </a:r>
            <a:r>
              <a:rPr lang="en-US" dirty="0"/>
              <a:t>(t)</a:t>
            </a:r>
            <a:r>
              <a:rPr lang="en-US" b="1" dirty="0" smtClean="0"/>
              <a:t>,A</a:t>
            </a:r>
            <a:r>
              <a:rPr lang="en-US" b="1" baseline="-25000" dirty="0" smtClean="0"/>
              <a:t>e</a:t>
            </a:r>
            <a:r>
              <a:rPr lang="en-US" dirty="0"/>
              <a:t>(t)</a:t>
            </a:r>
            <a:r>
              <a:rPr lang="en-US" b="1" dirty="0" smtClean="0"/>
              <a:t>,A</a:t>
            </a:r>
            <a:r>
              <a:rPr lang="en-US" b="1" baseline="-25000" dirty="0" smtClean="0"/>
              <a:t>f</a:t>
            </a:r>
            <a:r>
              <a:rPr lang="en-US" dirty="0"/>
              <a:t>(t))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52126" y="4124752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</a:t>
            </a:r>
            <a:r>
              <a:rPr lang="en-US" i="1" baseline="-25000" dirty="0" smtClean="0"/>
              <a:t>2</a:t>
            </a:r>
            <a:r>
              <a:rPr lang="en-US" dirty="0" smtClean="0"/>
              <a:t>(t)= </a:t>
            </a:r>
            <a:r>
              <a:rPr lang="en-US" i="1" dirty="0" smtClean="0"/>
              <a:t>f</a:t>
            </a:r>
            <a:r>
              <a:rPr lang="en-US" i="1" baseline="-25000" dirty="0" smtClean="0"/>
              <a:t>2</a:t>
            </a:r>
            <a:r>
              <a:rPr lang="en-US" dirty="0" smtClean="0"/>
              <a:t>(</a:t>
            </a:r>
            <a:r>
              <a:rPr lang="en-US" b="1" dirty="0" smtClean="0"/>
              <a:t>A</a:t>
            </a:r>
            <a:r>
              <a:rPr lang="en-US" b="1" baseline="-25000" dirty="0" smtClean="0"/>
              <a:t>c</a:t>
            </a:r>
            <a:r>
              <a:rPr lang="en-US" dirty="0" smtClean="0"/>
              <a:t>(t</a:t>
            </a:r>
            <a:r>
              <a:rPr lang="en-US" dirty="0"/>
              <a:t>)</a:t>
            </a:r>
            <a:r>
              <a:rPr lang="en-US" b="1" dirty="0" smtClean="0"/>
              <a:t>,A</a:t>
            </a:r>
            <a:r>
              <a:rPr lang="en-US" b="1" baseline="-25000" dirty="0" smtClean="0"/>
              <a:t>d</a:t>
            </a:r>
            <a:r>
              <a:rPr lang="en-US" dirty="0" smtClean="0"/>
              <a:t>(t</a:t>
            </a:r>
            <a:r>
              <a:rPr lang="en-US" dirty="0"/>
              <a:t>)</a:t>
            </a:r>
            <a:r>
              <a:rPr lang="en-US" b="1" dirty="0" smtClean="0"/>
              <a:t>,A</a:t>
            </a:r>
            <a:r>
              <a:rPr lang="en-US" b="1" baseline="-25000" dirty="0" smtClean="0"/>
              <a:t>f</a:t>
            </a:r>
            <a:r>
              <a:rPr lang="en-US" dirty="0" smtClean="0"/>
              <a:t>(t</a:t>
            </a:r>
            <a:r>
              <a:rPr lang="en-US" dirty="0"/>
              <a:t>)</a:t>
            </a:r>
            <a:r>
              <a:rPr lang="en-US" b="1" dirty="0" smtClean="0"/>
              <a:t>,A</a:t>
            </a:r>
            <a:r>
              <a:rPr lang="en-US" b="1" baseline="-25000" dirty="0" smtClean="0"/>
              <a:t>g</a:t>
            </a:r>
            <a:r>
              <a:rPr lang="en-US" dirty="0" smtClean="0"/>
              <a:t>(t</a:t>
            </a:r>
            <a:r>
              <a:rPr lang="en-US" dirty="0"/>
              <a:t>)</a:t>
            </a:r>
            <a:r>
              <a:rPr lang="en-US" b="1" dirty="0" smtClean="0"/>
              <a:t>,A</a:t>
            </a:r>
            <a:r>
              <a:rPr lang="en-US" b="1" baseline="-25000" dirty="0" smtClean="0"/>
              <a:t>h</a:t>
            </a:r>
            <a:r>
              <a:rPr lang="en-US" dirty="0" smtClean="0"/>
              <a:t>(t</a:t>
            </a:r>
            <a:r>
              <a:rPr lang="en-US" dirty="0"/>
              <a:t>)</a:t>
            </a:r>
            <a:r>
              <a:rPr lang="en-US" b="1" dirty="0" smtClean="0"/>
              <a:t>,A</a:t>
            </a:r>
            <a:r>
              <a:rPr lang="en-US" b="1" baseline="-25000" dirty="0" smtClean="0"/>
              <a:t>i</a:t>
            </a:r>
            <a:r>
              <a:rPr lang="en-US" dirty="0" smtClean="0"/>
              <a:t>(t</a:t>
            </a:r>
            <a:r>
              <a:rPr lang="en-US" dirty="0"/>
              <a:t>)</a:t>
            </a:r>
            <a:r>
              <a:rPr lang="en-US" dirty="0" smtClean="0"/>
              <a:t>)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352126" y="4658152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</a:t>
            </a:r>
            <a:r>
              <a:rPr lang="en-US" i="1" baseline="-25000" dirty="0" smtClean="0"/>
              <a:t>3</a:t>
            </a:r>
            <a:r>
              <a:rPr lang="en-US" dirty="0" smtClean="0"/>
              <a:t>(t)= </a:t>
            </a:r>
            <a:r>
              <a:rPr lang="en-US" i="1" dirty="0"/>
              <a:t>f</a:t>
            </a:r>
            <a:r>
              <a:rPr lang="en-US" i="1" baseline="-25000" dirty="0" smtClean="0"/>
              <a:t>3</a:t>
            </a:r>
            <a:r>
              <a:rPr lang="en-US" dirty="0" smtClean="0"/>
              <a:t>(</a:t>
            </a:r>
            <a:r>
              <a:rPr lang="en-US" b="1" dirty="0" smtClean="0"/>
              <a:t>A</a:t>
            </a:r>
            <a:r>
              <a:rPr lang="en-US" b="1" baseline="-25000" dirty="0" smtClean="0"/>
              <a:t>g</a:t>
            </a:r>
            <a:r>
              <a:rPr lang="en-US" dirty="0" smtClean="0"/>
              <a:t>(t</a:t>
            </a:r>
            <a:r>
              <a:rPr lang="en-US" dirty="0"/>
              <a:t>)</a:t>
            </a:r>
            <a:r>
              <a:rPr lang="en-US" b="1" dirty="0" smtClean="0"/>
              <a:t>,A</a:t>
            </a:r>
            <a:r>
              <a:rPr lang="en-US" b="1" baseline="-25000" dirty="0" smtClean="0"/>
              <a:t>h</a:t>
            </a:r>
            <a:r>
              <a:rPr lang="en-US" dirty="0" smtClean="0"/>
              <a:t>(t</a:t>
            </a:r>
            <a:r>
              <a:rPr lang="en-US" dirty="0"/>
              <a:t>)</a:t>
            </a:r>
            <a:r>
              <a:rPr lang="en-US" b="1" dirty="0" smtClean="0"/>
              <a:t>,A</a:t>
            </a:r>
            <a:r>
              <a:rPr lang="en-US" b="1" baseline="-25000" dirty="0" smtClean="0"/>
              <a:t>i</a:t>
            </a:r>
            <a:r>
              <a:rPr lang="en-US" dirty="0" smtClean="0"/>
              <a:t>(t</a:t>
            </a:r>
            <a:r>
              <a:rPr lang="en-US" dirty="0"/>
              <a:t>)</a:t>
            </a:r>
            <a:r>
              <a:rPr lang="en-US" dirty="0" smtClean="0"/>
              <a:t>)</a:t>
            </a:r>
            <a:endParaRPr lang="en-US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726236" y="3490601"/>
            <a:ext cx="3236164" cy="1714588"/>
            <a:chOff x="529561" y="4381412"/>
            <a:chExt cx="3236164" cy="1714588"/>
          </a:xfrm>
        </p:grpSpPr>
        <p:grpSp>
          <p:nvGrpSpPr>
            <p:cNvPr id="13" name="Group 12"/>
            <p:cNvGrpSpPr/>
            <p:nvPr/>
          </p:nvGrpSpPr>
          <p:grpSpPr>
            <a:xfrm>
              <a:off x="529561" y="4381412"/>
              <a:ext cx="3236164" cy="1714588"/>
              <a:chOff x="536275" y="2133600"/>
              <a:chExt cx="3654725" cy="1905000"/>
            </a:xfrm>
          </p:grpSpPr>
          <p:sp>
            <p:nvSpPr>
              <p:cNvPr id="14" name="Freeform 13"/>
              <p:cNvSpPr/>
              <p:nvPr/>
            </p:nvSpPr>
            <p:spPr bwMode="auto">
              <a:xfrm>
                <a:off x="1675502" y="2913838"/>
                <a:ext cx="2446191" cy="1124762"/>
              </a:xfrm>
              <a:custGeom>
                <a:avLst/>
                <a:gdLst>
                  <a:gd name="connsiteX0" fmla="*/ 423440 w 2600763"/>
                  <a:gd name="connsiteY0" fmla="*/ 33291 h 1208603"/>
                  <a:gd name="connsiteX1" fmla="*/ 43877 w 2600763"/>
                  <a:gd name="connsiteY1" fmla="*/ 102302 h 1208603"/>
                  <a:gd name="connsiteX2" fmla="*/ 138768 w 2600763"/>
                  <a:gd name="connsiteY2" fmla="*/ 533623 h 1208603"/>
                  <a:gd name="connsiteX3" fmla="*/ 1208443 w 2600763"/>
                  <a:gd name="connsiteY3" fmla="*/ 783789 h 1208603"/>
                  <a:gd name="connsiteX4" fmla="*/ 2114217 w 2600763"/>
                  <a:gd name="connsiteY4" fmla="*/ 1206483 h 1208603"/>
                  <a:gd name="connsiteX5" fmla="*/ 2597296 w 2600763"/>
                  <a:gd name="connsiteY5" fmla="*/ 930438 h 1208603"/>
                  <a:gd name="connsiteX6" fmla="*/ 2295372 w 2600763"/>
                  <a:gd name="connsiteY6" fmla="*/ 559502 h 1208603"/>
                  <a:gd name="connsiteX7" fmla="*/ 1639764 w 2600763"/>
                  <a:gd name="connsiteY7" fmla="*/ 542249 h 1208603"/>
                  <a:gd name="connsiteX8" fmla="*/ 423440 w 2600763"/>
                  <a:gd name="connsiteY8" fmla="*/ 33291 h 1208603"/>
                  <a:gd name="connsiteX0" fmla="*/ 423440 w 2600763"/>
                  <a:gd name="connsiteY0" fmla="*/ 34567 h 1209879"/>
                  <a:gd name="connsiteX1" fmla="*/ 43877 w 2600763"/>
                  <a:gd name="connsiteY1" fmla="*/ 103578 h 1209879"/>
                  <a:gd name="connsiteX2" fmla="*/ 138768 w 2600763"/>
                  <a:gd name="connsiteY2" fmla="*/ 534899 h 1209879"/>
                  <a:gd name="connsiteX3" fmla="*/ 1208443 w 2600763"/>
                  <a:gd name="connsiteY3" fmla="*/ 785065 h 1209879"/>
                  <a:gd name="connsiteX4" fmla="*/ 2114217 w 2600763"/>
                  <a:gd name="connsiteY4" fmla="*/ 1207759 h 1209879"/>
                  <a:gd name="connsiteX5" fmla="*/ 2597296 w 2600763"/>
                  <a:gd name="connsiteY5" fmla="*/ 931714 h 1209879"/>
                  <a:gd name="connsiteX6" fmla="*/ 2295372 w 2600763"/>
                  <a:gd name="connsiteY6" fmla="*/ 560778 h 1209879"/>
                  <a:gd name="connsiteX7" fmla="*/ 1363719 w 2600763"/>
                  <a:gd name="connsiteY7" fmla="*/ 560778 h 1209879"/>
                  <a:gd name="connsiteX8" fmla="*/ 423440 w 2600763"/>
                  <a:gd name="connsiteY8" fmla="*/ 34567 h 1209879"/>
                  <a:gd name="connsiteX0" fmla="*/ 424414 w 2601737"/>
                  <a:gd name="connsiteY0" fmla="*/ 34567 h 1211661"/>
                  <a:gd name="connsiteX1" fmla="*/ 44851 w 2601737"/>
                  <a:gd name="connsiteY1" fmla="*/ 103578 h 1211661"/>
                  <a:gd name="connsiteX2" fmla="*/ 139742 w 2601737"/>
                  <a:gd name="connsiteY2" fmla="*/ 534899 h 1211661"/>
                  <a:gd name="connsiteX3" fmla="*/ 1226670 w 2601737"/>
                  <a:gd name="connsiteY3" fmla="*/ 724680 h 1211661"/>
                  <a:gd name="connsiteX4" fmla="*/ 2115191 w 2601737"/>
                  <a:gd name="connsiteY4" fmla="*/ 1207759 h 1211661"/>
                  <a:gd name="connsiteX5" fmla="*/ 2598270 w 2601737"/>
                  <a:gd name="connsiteY5" fmla="*/ 931714 h 1211661"/>
                  <a:gd name="connsiteX6" fmla="*/ 2296346 w 2601737"/>
                  <a:gd name="connsiteY6" fmla="*/ 560778 h 1211661"/>
                  <a:gd name="connsiteX7" fmla="*/ 1364693 w 2601737"/>
                  <a:gd name="connsiteY7" fmla="*/ 560778 h 1211661"/>
                  <a:gd name="connsiteX8" fmla="*/ 424414 w 2601737"/>
                  <a:gd name="connsiteY8" fmla="*/ 34567 h 1211661"/>
                  <a:gd name="connsiteX0" fmla="*/ 424414 w 2551159"/>
                  <a:gd name="connsiteY0" fmla="*/ 34567 h 1213118"/>
                  <a:gd name="connsiteX1" fmla="*/ 44851 w 2551159"/>
                  <a:gd name="connsiteY1" fmla="*/ 103578 h 1213118"/>
                  <a:gd name="connsiteX2" fmla="*/ 139742 w 2551159"/>
                  <a:gd name="connsiteY2" fmla="*/ 534899 h 1213118"/>
                  <a:gd name="connsiteX3" fmla="*/ 1226670 w 2551159"/>
                  <a:gd name="connsiteY3" fmla="*/ 724680 h 1213118"/>
                  <a:gd name="connsiteX4" fmla="*/ 2115191 w 2551159"/>
                  <a:gd name="connsiteY4" fmla="*/ 1207759 h 1213118"/>
                  <a:gd name="connsiteX5" fmla="*/ 2546512 w 2551159"/>
                  <a:gd name="connsiteY5" fmla="*/ 957594 h 1213118"/>
                  <a:gd name="connsiteX6" fmla="*/ 2296346 w 2551159"/>
                  <a:gd name="connsiteY6" fmla="*/ 560778 h 1213118"/>
                  <a:gd name="connsiteX7" fmla="*/ 1364693 w 2551159"/>
                  <a:gd name="connsiteY7" fmla="*/ 560778 h 1213118"/>
                  <a:gd name="connsiteX8" fmla="*/ 424414 w 2551159"/>
                  <a:gd name="connsiteY8" fmla="*/ 34567 h 1213118"/>
                  <a:gd name="connsiteX0" fmla="*/ 424414 w 2551159"/>
                  <a:gd name="connsiteY0" fmla="*/ 34567 h 1212731"/>
                  <a:gd name="connsiteX1" fmla="*/ 44851 w 2551159"/>
                  <a:gd name="connsiteY1" fmla="*/ 103578 h 1212731"/>
                  <a:gd name="connsiteX2" fmla="*/ 139742 w 2551159"/>
                  <a:gd name="connsiteY2" fmla="*/ 534899 h 1212731"/>
                  <a:gd name="connsiteX3" fmla="*/ 1226670 w 2551159"/>
                  <a:gd name="connsiteY3" fmla="*/ 724680 h 1212731"/>
                  <a:gd name="connsiteX4" fmla="*/ 2115191 w 2551159"/>
                  <a:gd name="connsiteY4" fmla="*/ 1207759 h 1212731"/>
                  <a:gd name="connsiteX5" fmla="*/ 2546512 w 2551159"/>
                  <a:gd name="connsiteY5" fmla="*/ 957594 h 1212731"/>
                  <a:gd name="connsiteX6" fmla="*/ 2296346 w 2551159"/>
                  <a:gd name="connsiteY6" fmla="*/ 664295 h 1212731"/>
                  <a:gd name="connsiteX7" fmla="*/ 1364693 w 2551159"/>
                  <a:gd name="connsiteY7" fmla="*/ 560778 h 1212731"/>
                  <a:gd name="connsiteX8" fmla="*/ 424414 w 2551159"/>
                  <a:gd name="connsiteY8" fmla="*/ 34567 h 1212731"/>
                  <a:gd name="connsiteX0" fmla="*/ 411535 w 2538280"/>
                  <a:gd name="connsiteY0" fmla="*/ 26420 h 1204584"/>
                  <a:gd name="connsiteX1" fmla="*/ 31972 w 2538280"/>
                  <a:gd name="connsiteY1" fmla="*/ 95431 h 1204584"/>
                  <a:gd name="connsiteX2" fmla="*/ 31972 w 2538280"/>
                  <a:gd name="connsiteY2" fmla="*/ 242080 h 1204584"/>
                  <a:gd name="connsiteX3" fmla="*/ 126863 w 2538280"/>
                  <a:gd name="connsiteY3" fmla="*/ 526752 h 1204584"/>
                  <a:gd name="connsiteX4" fmla="*/ 1213791 w 2538280"/>
                  <a:gd name="connsiteY4" fmla="*/ 716533 h 1204584"/>
                  <a:gd name="connsiteX5" fmla="*/ 2102312 w 2538280"/>
                  <a:gd name="connsiteY5" fmla="*/ 1199612 h 1204584"/>
                  <a:gd name="connsiteX6" fmla="*/ 2533633 w 2538280"/>
                  <a:gd name="connsiteY6" fmla="*/ 949447 h 1204584"/>
                  <a:gd name="connsiteX7" fmla="*/ 2283467 w 2538280"/>
                  <a:gd name="connsiteY7" fmla="*/ 656148 h 1204584"/>
                  <a:gd name="connsiteX8" fmla="*/ 1351814 w 2538280"/>
                  <a:gd name="connsiteY8" fmla="*/ 552631 h 1204584"/>
                  <a:gd name="connsiteX9" fmla="*/ 411535 w 2538280"/>
                  <a:gd name="connsiteY9" fmla="*/ 26420 h 1204584"/>
                  <a:gd name="connsiteX0" fmla="*/ 424414 w 2551159"/>
                  <a:gd name="connsiteY0" fmla="*/ 34567 h 1212731"/>
                  <a:gd name="connsiteX1" fmla="*/ 44851 w 2551159"/>
                  <a:gd name="connsiteY1" fmla="*/ 103578 h 1212731"/>
                  <a:gd name="connsiteX2" fmla="*/ 139742 w 2551159"/>
                  <a:gd name="connsiteY2" fmla="*/ 534899 h 1212731"/>
                  <a:gd name="connsiteX3" fmla="*/ 1226670 w 2551159"/>
                  <a:gd name="connsiteY3" fmla="*/ 724680 h 1212731"/>
                  <a:gd name="connsiteX4" fmla="*/ 2115191 w 2551159"/>
                  <a:gd name="connsiteY4" fmla="*/ 1207759 h 1212731"/>
                  <a:gd name="connsiteX5" fmla="*/ 2546512 w 2551159"/>
                  <a:gd name="connsiteY5" fmla="*/ 957594 h 1212731"/>
                  <a:gd name="connsiteX6" fmla="*/ 2296346 w 2551159"/>
                  <a:gd name="connsiteY6" fmla="*/ 664295 h 1212731"/>
                  <a:gd name="connsiteX7" fmla="*/ 1364693 w 2551159"/>
                  <a:gd name="connsiteY7" fmla="*/ 560778 h 1212731"/>
                  <a:gd name="connsiteX8" fmla="*/ 424414 w 2551159"/>
                  <a:gd name="connsiteY8" fmla="*/ 34567 h 1212731"/>
                  <a:gd name="connsiteX0" fmla="*/ 387711 w 2514456"/>
                  <a:gd name="connsiteY0" fmla="*/ 11520 h 1189684"/>
                  <a:gd name="connsiteX1" fmla="*/ 77159 w 2514456"/>
                  <a:gd name="connsiteY1" fmla="*/ 201300 h 1189684"/>
                  <a:gd name="connsiteX2" fmla="*/ 103039 w 2514456"/>
                  <a:gd name="connsiteY2" fmla="*/ 511852 h 1189684"/>
                  <a:gd name="connsiteX3" fmla="*/ 1189967 w 2514456"/>
                  <a:gd name="connsiteY3" fmla="*/ 701633 h 1189684"/>
                  <a:gd name="connsiteX4" fmla="*/ 2078488 w 2514456"/>
                  <a:gd name="connsiteY4" fmla="*/ 1184712 h 1189684"/>
                  <a:gd name="connsiteX5" fmla="*/ 2509809 w 2514456"/>
                  <a:gd name="connsiteY5" fmla="*/ 934547 h 1189684"/>
                  <a:gd name="connsiteX6" fmla="*/ 2259643 w 2514456"/>
                  <a:gd name="connsiteY6" fmla="*/ 641248 h 1189684"/>
                  <a:gd name="connsiteX7" fmla="*/ 1327990 w 2514456"/>
                  <a:gd name="connsiteY7" fmla="*/ 537731 h 1189684"/>
                  <a:gd name="connsiteX8" fmla="*/ 387711 w 2514456"/>
                  <a:gd name="connsiteY8" fmla="*/ 11520 h 1189684"/>
                  <a:gd name="connsiteX0" fmla="*/ 387711 w 2514456"/>
                  <a:gd name="connsiteY0" fmla="*/ 15875 h 1125028"/>
                  <a:gd name="connsiteX1" fmla="*/ 77159 w 2514456"/>
                  <a:gd name="connsiteY1" fmla="*/ 136644 h 1125028"/>
                  <a:gd name="connsiteX2" fmla="*/ 103039 w 2514456"/>
                  <a:gd name="connsiteY2" fmla="*/ 447196 h 1125028"/>
                  <a:gd name="connsiteX3" fmla="*/ 1189967 w 2514456"/>
                  <a:gd name="connsiteY3" fmla="*/ 636977 h 1125028"/>
                  <a:gd name="connsiteX4" fmla="*/ 2078488 w 2514456"/>
                  <a:gd name="connsiteY4" fmla="*/ 1120056 h 1125028"/>
                  <a:gd name="connsiteX5" fmla="*/ 2509809 w 2514456"/>
                  <a:gd name="connsiteY5" fmla="*/ 869891 h 1125028"/>
                  <a:gd name="connsiteX6" fmla="*/ 2259643 w 2514456"/>
                  <a:gd name="connsiteY6" fmla="*/ 576592 h 1125028"/>
                  <a:gd name="connsiteX7" fmla="*/ 1327990 w 2514456"/>
                  <a:gd name="connsiteY7" fmla="*/ 473075 h 1125028"/>
                  <a:gd name="connsiteX8" fmla="*/ 387711 w 2514456"/>
                  <a:gd name="connsiteY8" fmla="*/ 15875 h 1125028"/>
                  <a:gd name="connsiteX0" fmla="*/ 319446 w 2446191"/>
                  <a:gd name="connsiteY0" fmla="*/ 15609 h 1124762"/>
                  <a:gd name="connsiteX1" fmla="*/ 8894 w 2446191"/>
                  <a:gd name="connsiteY1" fmla="*/ 136378 h 1124762"/>
                  <a:gd name="connsiteX2" fmla="*/ 181423 w 2446191"/>
                  <a:gd name="connsiteY2" fmla="*/ 429677 h 1124762"/>
                  <a:gd name="connsiteX3" fmla="*/ 1121702 w 2446191"/>
                  <a:gd name="connsiteY3" fmla="*/ 636711 h 1124762"/>
                  <a:gd name="connsiteX4" fmla="*/ 2010223 w 2446191"/>
                  <a:gd name="connsiteY4" fmla="*/ 1119790 h 1124762"/>
                  <a:gd name="connsiteX5" fmla="*/ 2441544 w 2446191"/>
                  <a:gd name="connsiteY5" fmla="*/ 869625 h 1124762"/>
                  <a:gd name="connsiteX6" fmla="*/ 2191378 w 2446191"/>
                  <a:gd name="connsiteY6" fmla="*/ 576326 h 1124762"/>
                  <a:gd name="connsiteX7" fmla="*/ 1259725 w 2446191"/>
                  <a:gd name="connsiteY7" fmla="*/ 472809 h 1124762"/>
                  <a:gd name="connsiteX8" fmla="*/ 319446 w 2446191"/>
                  <a:gd name="connsiteY8" fmla="*/ 15609 h 1124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46191" h="1124762">
                    <a:moveTo>
                      <a:pt x="319446" y="15609"/>
                    </a:moveTo>
                    <a:cubicBezTo>
                      <a:pt x="110974" y="-40463"/>
                      <a:pt x="31898" y="67367"/>
                      <a:pt x="8894" y="136378"/>
                    </a:cubicBezTo>
                    <a:cubicBezTo>
                      <a:pt x="-14110" y="205389"/>
                      <a:pt x="-4045" y="346288"/>
                      <a:pt x="181423" y="429677"/>
                    </a:cubicBezTo>
                    <a:cubicBezTo>
                      <a:pt x="366891" y="513066"/>
                      <a:pt x="816902" y="521692"/>
                      <a:pt x="1121702" y="636711"/>
                    </a:cubicBezTo>
                    <a:cubicBezTo>
                      <a:pt x="1426502" y="751730"/>
                      <a:pt x="1790249" y="1080971"/>
                      <a:pt x="2010223" y="1119790"/>
                    </a:cubicBezTo>
                    <a:cubicBezTo>
                      <a:pt x="2230197" y="1158609"/>
                      <a:pt x="2411352" y="960202"/>
                      <a:pt x="2441544" y="869625"/>
                    </a:cubicBezTo>
                    <a:cubicBezTo>
                      <a:pt x="2471736" y="779048"/>
                      <a:pt x="2350967" y="641024"/>
                      <a:pt x="2191378" y="576326"/>
                    </a:cubicBezTo>
                    <a:cubicBezTo>
                      <a:pt x="2031789" y="511628"/>
                      <a:pt x="1571714" y="566262"/>
                      <a:pt x="1259725" y="472809"/>
                    </a:cubicBezTo>
                    <a:cubicBezTo>
                      <a:pt x="947736" y="379356"/>
                      <a:pt x="527918" y="71681"/>
                      <a:pt x="319446" y="15609"/>
                    </a:cubicBezTo>
                    <a:close/>
                  </a:path>
                </a:pathLst>
              </a:custGeom>
              <a:solidFill>
                <a:srgbClr val="FFFF8F">
                  <a:alpha val="20000"/>
                </a:srgbClr>
              </a:solidFill>
              <a:ln w="9525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5" name="Freeform 14"/>
              <p:cNvSpPr/>
              <p:nvPr/>
            </p:nvSpPr>
            <p:spPr bwMode="auto">
              <a:xfrm>
                <a:off x="2295980" y="2232473"/>
                <a:ext cx="1386506" cy="1114088"/>
              </a:xfrm>
              <a:custGeom>
                <a:avLst/>
                <a:gdLst>
                  <a:gd name="connsiteX0" fmla="*/ 423440 w 2600763"/>
                  <a:gd name="connsiteY0" fmla="*/ 33291 h 1208603"/>
                  <a:gd name="connsiteX1" fmla="*/ 43877 w 2600763"/>
                  <a:gd name="connsiteY1" fmla="*/ 102302 h 1208603"/>
                  <a:gd name="connsiteX2" fmla="*/ 138768 w 2600763"/>
                  <a:gd name="connsiteY2" fmla="*/ 533623 h 1208603"/>
                  <a:gd name="connsiteX3" fmla="*/ 1208443 w 2600763"/>
                  <a:gd name="connsiteY3" fmla="*/ 783789 h 1208603"/>
                  <a:gd name="connsiteX4" fmla="*/ 2114217 w 2600763"/>
                  <a:gd name="connsiteY4" fmla="*/ 1206483 h 1208603"/>
                  <a:gd name="connsiteX5" fmla="*/ 2597296 w 2600763"/>
                  <a:gd name="connsiteY5" fmla="*/ 930438 h 1208603"/>
                  <a:gd name="connsiteX6" fmla="*/ 2295372 w 2600763"/>
                  <a:gd name="connsiteY6" fmla="*/ 559502 h 1208603"/>
                  <a:gd name="connsiteX7" fmla="*/ 1639764 w 2600763"/>
                  <a:gd name="connsiteY7" fmla="*/ 542249 h 1208603"/>
                  <a:gd name="connsiteX8" fmla="*/ 423440 w 2600763"/>
                  <a:gd name="connsiteY8" fmla="*/ 33291 h 1208603"/>
                  <a:gd name="connsiteX0" fmla="*/ 423440 w 2600763"/>
                  <a:gd name="connsiteY0" fmla="*/ 37758 h 1213070"/>
                  <a:gd name="connsiteX1" fmla="*/ 43877 w 2600763"/>
                  <a:gd name="connsiteY1" fmla="*/ 106769 h 1213070"/>
                  <a:gd name="connsiteX2" fmla="*/ 138768 w 2600763"/>
                  <a:gd name="connsiteY2" fmla="*/ 538090 h 1213070"/>
                  <a:gd name="connsiteX3" fmla="*/ 1208443 w 2600763"/>
                  <a:gd name="connsiteY3" fmla="*/ 788256 h 1213070"/>
                  <a:gd name="connsiteX4" fmla="*/ 2114217 w 2600763"/>
                  <a:gd name="connsiteY4" fmla="*/ 1210950 h 1213070"/>
                  <a:gd name="connsiteX5" fmla="*/ 2597296 w 2600763"/>
                  <a:gd name="connsiteY5" fmla="*/ 934905 h 1213070"/>
                  <a:gd name="connsiteX6" fmla="*/ 2295372 w 2600763"/>
                  <a:gd name="connsiteY6" fmla="*/ 563969 h 1213070"/>
                  <a:gd name="connsiteX7" fmla="*/ 1217070 w 2600763"/>
                  <a:gd name="connsiteY7" fmla="*/ 607101 h 1213070"/>
                  <a:gd name="connsiteX8" fmla="*/ 423440 w 2600763"/>
                  <a:gd name="connsiteY8" fmla="*/ 37758 h 1213070"/>
                  <a:gd name="connsiteX0" fmla="*/ 422755 w 2600078"/>
                  <a:gd name="connsiteY0" fmla="*/ 37758 h 1213070"/>
                  <a:gd name="connsiteX1" fmla="*/ 43192 w 2600078"/>
                  <a:gd name="connsiteY1" fmla="*/ 106769 h 1213070"/>
                  <a:gd name="connsiteX2" fmla="*/ 138083 w 2600078"/>
                  <a:gd name="connsiteY2" fmla="*/ 538090 h 1213070"/>
                  <a:gd name="connsiteX3" fmla="*/ 1195482 w 2600078"/>
                  <a:gd name="connsiteY3" fmla="*/ 705549 h 1213070"/>
                  <a:gd name="connsiteX4" fmla="*/ 1207758 w 2600078"/>
                  <a:gd name="connsiteY4" fmla="*/ 788256 h 1213070"/>
                  <a:gd name="connsiteX5" fmla="*/ 2113532 w 2600078"/>
                  <a:gd name="connsiteY5" fmla="*/ 1210950 h 1213070"/>
                  <a:gd name="connsiteX6" fmla="*/ 2596611 w 2600078"/>
                  <a:gd name="connsiteY6" fmla="*/ 934905 h 1213070"/>
                  <a:gd name="connsiteX7" fmla="*/ 2294687 w 2600078"/>
                  <a:gd name="connsiteY7" fmla="*/ 563969 h 1213070"/>
                  <a:gd name="connsiteX8" fmla="*/ 1216385 w 2600078"/>
                  <a:gd name="connsiteY8" fmla="*/ 607101 h 1213070"/>
                  <a:gd name="connsiteX9" fmla="*/ 422755 w 2600078"/>
                  <a:gd name="connsiteY9" fmla="*/ 37758 h 1213070"/>
                  <a:gd name="connsiteX0" fmla="*/ 422755 w 2599262"/>
                  <a:gd name="connsiteY0" fmla="*/ 37758 h 1136355"/>
                  <a:gd name="connsiteX1" fmla="*/ 43192 w 2599262"/>
                  <a:gd name="connsiteY1" fmla="*/ 106769 h 1136355"/>
                  <a:gd name="connsiteX2" fmla="*/ 138083 w 2599262"/>
                  <a:gd name="connsiteY2" fmla="*/ 538090 h 1136355"/>
                  <a:gd name="connsiteX3" fmla="*/ 1195482 w 2599262"/>
                  <a:gd name="connsiteY3" fmla="*/ 705549 h 1136355"/>
                  <a:gd name="connsiteX4" fmla="*/ 1207758 w 2599262"/>
                  <a:gd name="connsiteY4" fmla="*/ 788256 h 1136355"/>
                  <a:gd name="connsiteX5" fmla="*/ 2139411 w 2599262"/>
                  <a:gd name="connsiteY5" fmla="*/ 1133312 h 1136355"/>
                  <a:gd name="connsiteX6" fmla="*/ 2596611 w 2599262"/>
                  <a:gd name="connsiteY6" fmla="*/ 934905 h 1136355"/>
                  <a:gd name="connsiteX7" fmla="*/ 2294687 w 2599262"/>
                  <a:gd name="connsiteY7" fmla="*/ 563969 h 1136355"/>
                  <a:gd name="connsiteX8" fmla="*/ 1216385 w 2599262"/>
                  <a:gd name="connsiteY8" fmla="*/ 607101 h 1136355"/>
                  <a:gd name="connsiteX9" fmla="*/ 422755 w 2599262"/>
                  <a:gd name="connsiteY9" fmla="*/ 37758 h 1136355"/>
                  <a:gd name="connsiteX0" fmla="*/ 422755 w 2394512"/>
                  <a:gd name="connsiteY0" fmla="*/ 37758 h 1137443"/>
                  <a:gd name="connsiteX1" fmla="*/ 43192 w 2394512"/>
                  <a:gd name="connsiteY1" fmla="*/ 106769 h 1137443"/>
                  <a:gd name="connsiteX2" fmla="*/ 138083 w 2394512"/>
                  <a:gd name="connsiteY2" fmla="*/ 538090 h 1137443"/>
                  <a:gd name="connsiteX3" fmla="*/ 1195482 w 2394512"/>
                  <a:gd name="connsiteY3" fmla="*/ 705549 h 1137443"/>
                  <a:gd name="connsiteX4" fmla="*/ 1207758 w 2394512"/>
                  <a:gd name="connsiteY4" fmla="*/ 788256 h 1137443"/>
                  <a:gd name="connsiteX5" fmla="*/ 2139411 w 2394512"/>
                  <a:gd name="connsiteY5" fmla="*/ 1133312 h 1137443"/>
                  <a:gd name="connsiteX6" fmla="*/ 2355071 w 2394512"/>
                  <a:gd name="connsiteY6" fmla="*/ 952158 h 1137443"/>
                  <a:gd name="connsiteX7" fmla="*/ 2294687 w 2394512"/>
                  <a:gd name="connsiteY7" fmla="*/ 563969 h 1137443"/>
                  <a:gd name="connsiteX8" fmla="*/ 1216385 w 2394512"/>
                  <a:gd name="connsiteY8" fmla="*/ 607101 h 1137443"/>
                  <a:gd name="connsiteX9" fmla="*/ 422755 w 2394512"/>
                  <a:gd name="connsiteY9" fmla="*/ 37758 h 1137443"/>
                  <a:gd name="connsiteX0" fmla="*/ 422755 w 2376432"/>
                  <a:gd name="connsiteY0" fmla="*/ 37758 h 1137137"/>
                  <a:gd name="connsiteX1" fmla="*/ 43192 w 2376432"/>
                  <a:gd name="connsiteY1" fmla="*/ 106769 h 1137137"/>
                  <a:gd name="connsiteX2" fmla="*/ 138083 w 2376432"/>
                  <a:gd name="connsiteY2" fmla="*/ 538090 h 1137137"/>
                  <a:gd name="connsiteX3" fmla="*/ 1195482 w 2376432"/>
                  <a:gd name="connsiteY3" fmla="*/ 705549 h 1137137"/>
                  <a:gd name="connsiteX4" fmla="*/ 1207758 w 2376432"/>
                  <a:gd name="connsiteY4" fmla="*/ 788256 h 1137137"/>
                  <a:gd name="connsiteX5" fmla="*/ 2139411 w 2376432"/>
                  <a:gd name="connsiteY5" fmla="*/ 1133312 h 1137137"/>
                  <a:gd name="connsiteX6" fmla="*/ 2355071 w 2376432"/>
                  <a:gd name="connsiteY6" fmla="*/ 952158 h 1137137"/>
                  <a:gd name="connsiteX7" fmla="*/ 2260182 w 2376432"/>
                  <a:gd name="connsiteY7" fmla="*/ 632981 h 1137137"/>
                  <a:gd name="connsiteX8" fmla="*/ 1216385 w 2376432"/>
                  <a:gd name="connsiteY8" fmla="*/ 607101 h 1137137"/>
                  <a:gd name="connsiteX9" fmla="*/ 422755 w 2376432"/>
                  <a:gd name="connsiteY9" fmla="*/ 37758 h 1137137"/>
                  <a:gd name="connsiteX0" fmla="*/ 422755 w 2376432"/>
                  <a:gd name="connsiteY0" fmla="*/ 37758 h 1138189"/>
                  <a:gd name="connsiteX1" fmla="*/ 43192 w 2376432"/>
                  <a:gd name="connsiteY1" fmla="*/ 106769 h 1138189"/>
                  <a:gd name="connsiteX2" fmla="*/ 138083 w 2376432"/>
                  <a:gd name="connsiteY2" fmla="*/ 538090 h 1138189"/>
                  <a:gd name="connsiteX3" fmla="*/ 1195482 w 2376432"/>
                  <a:gd name="connsiteY3" fmla="*/ 705549 h 1138189"/>
                  <a:gd name="connsiteX4" fmla="*/ 1328528 w 2376432"/>
                  <a:gd name="connsiteY4" fmla="*/ 762376 h 1138189"/>
                  <a:gd name="connsiteX5" fmla="*/ 2139411 w 2376432"/>
                  <a:gd name="connsiteY5" fmla="*/ 1133312 h 1138189"/>
                  <a:gd name="connsiteX6" fmla="*/ 2355071 w 2376432"/>
                  <a:gd name="connsiteY6" fmla="*/ 952158 h 1138189"/>
                  <a:gd name="connsiteX7" fmla="*/ 2260182 w 2376432"/>
                  <a:gd name="connsiteY7" fmla="*/ 632981 h 1138189"/>
                  <a:gd name="connsiteX8" fmla="*/ 1216385 w 2376432"/>
                  <a:gd name="connsiteY8" fmla="*/ 607101 h 1138189"/>
                  <a:gd name="connsiteX9" fmla="*/ 422755 w 2376432"/>
                  <a:gd name="connsiteY9" fmla="*/ 37758 h 1138189"/>
                  <a:gd name="connsiteX0" fmla="*/ 422755 w 2376432"/>
                  <a:gd name="connsiteY0" fmla="*/ 37758 h 1135048"/>
                  <a:gd name="connsiteX1" fmla="*/ 43192 w 2376432"/>
                  <a:gd name="connsiteY1" fmla="*/ 106769 h 1135048"/>
                  <a:gd name="connsiteX2" fmla="*/ 138083 w 2376432"/>
                  <a:gd name="connsiteY2" fmla="*/ 538090 h 1135048"/>
                  <a:gd name="connsiteX3" fmla="*/ 1195482 w 2376432"/>
                  <a:gd name="connsiteY3" fmla="*/ 705549 h 1135048"/>
                  <a:gd name="connsiteX4" fmla="*/ 1449298 w 2376432"/>
                  <a:gd name="connsiteY4" fmla="*/ 848640 h 1135048"/>
                  <a:gd name="connsiteX5" fmla="*/ 2139411 w 2376432"/>
                  <a:gd name="connsiteY5" fmla="*/ 1133312 h 1135048"/>
                  <a:gd name="connsiteX6" fmla="*/ 2355071 w 2376432"/>
                  <a:gd name="connsiteY6" fmla="*/ 952158 h 1135048"/>
                  <a:gd name="connsiteX7" fmla="*/ 2260182 w 2376432"/>
                  <a:gd name="connsiteY7" fmla="*/ 632981 h 1135048"/>
                  <a:gd name="connsiteX8" fmla="*/ 1216385 w 2376432"/>
                  <a:gd name="connsiteY8" fmla="*/ 607101 h 1135048"/>
                  <a:gd name="connsiteX9" fmla="*/ 422755 w 2376432"/>
                  <a:gd name="connsiteY9" fmla="*/ 37758 h 1135048"/>
                  <a:gd name="connsiteX0" fmla="*/ 422755 w 2376432"/>
                  <a:gd name="connsiteY0" fmla="*/ 37758 h 1140748"/>
                  <a:gd name="connsiteX1" fmla="*/ 43192 w 2376432"/>
                  <a:gd name="connsiteY1" fmla="*/ 106769 h 1140748"/>
                  <a:gd name="connsiteX2" fmla="*/ 138083 w 2376432"/>
                  <a:gd name="connsiteY2" fmla="*/ 538090 h 1140748"/>
                  <a:gd name="connsiteX3" fmla="*/ 1195482 w 2376432"/>
                  <a:gd name="connsiteY3" fmla="*/ 705549 h 1140748"/>
                  <a:gd name="connsiteX4" fmla="*/ 2139411 w 2376432"/>
                  <a:gd name="connsiteY4" fmla="*/ 1133312 h 1140748"/>
                  <a:gd name="connsiteX5" fmla="*/ 2355071 w 2376432"/>
                  <a:gd name="connsiteY5" fmla="*/ 952158 h 1140748"/>
                  <a:gd name="connsiteX6" fmla="*/ 2260182 w 2376432"/>
                  <a:gd name="connsiteY6" fmla="*/ 632981 h 1140748"/>
                  <a:gd name="connsiteX7" fmla="*/ 1216385 w 2376432"/>
                  <a:gd name="connsiteY7" fmla="*/ 607101 h 1140748"/>
                  <a:gd name="connsiteX8" fmla="*/ 422755 w 2376432"/>
                  <a:gd name="connsiteY8" fmla="*/ 37758 h 1140748"/>
                  <a:gd name="connsiteX0" fmla="*/ 422275 w 2375952"/>
                  <a:gd name="connsiteY0" fmla="*/ 37758 h 1139544"/>
                  <a:gd name="connsiteX1" fmla="*/ 42712 w 2375952"/>
                  <a:gd name="connsiteY1" fmla="*/ 106769 h 1139544"/>
                  <a:gd name="connsiteX2" fmla="*/ 137603 w 2375952"/>
                  <a:gd name="connsiteY2" fmla="*/ 538090 h 1139544"/>
                  <a:gd name="connsiteX3" fmla="*/ 1186375 w 2375952"/>
                  <a:gd name="connsiteY3" fmla="*/ 731428 h 1139544"/>
                  <a:gd name="connsiteX4" fmla="*/ 2138931 w 2375952"/>
                  <a:gd name="connsiteY4" fmla="*/ 1133312 h 1139544"/>
                  <a:gd name="connsiteX5" fmla="*/ 2354591 w 2375952"/>
                  <a:gd name="connsiteY5" fmla="*/ 952158 h 1139544"/>
                  <a:gd name="connsiteX6" fmla="*/ 2259702 w 2375952"/>
                  <a:gd name="connsiteY6" fmla="*/ 632981 h 1139544"/>
                  <a:gd name="connsiteX7" fmla="*/ 1215905 w 2375952"/>
                  <a:gd name="connsiteY7" fmla="*/ 607101 h 1139544"/>
                  <a:gd name="connsiteX8" fmla="*/ 422275 w 2375952"/>
                  <a:gd name="connsiteY8" fmla="*/ 37758 h 1139544"/>
                  <a:gd name="connsiteX0" fmla="*/ 423332 w 2377009"/>
                  <a:gd name="connsiteY0" fmla="*/ 37758 h 1135396"/>
                  <a:gd name="connsiteX1" fmla="*/ 43769 w 2377009"/>
                  <a:gd name="connsiteY1" fmla="*/ 106769 h 1135396"/>
                  <a:gd name="connsiteX2" fmla="*/ 138660 w 2377009"/>
                  <a:gd name="connsiteY2" fmla="*/ 538090 h 1135396"/>
                  <a:gd name="connsiteX3" fmla="*/ 1206431 w 2377009"/>
                  <a:gd name="connsiteY3" fmla="*/ 837256 h 1135396"/>
                  <a:gd name="connsiteX4" fmla="*/ 2139988 w 2377009"/>
                  <a:gd name="connsiteY4" fmla="*/ 1133312 h 1135396"/>
                  <a:gd name="connsiteX5" fmla="*/ 2355648 w 2377009"/>
                  <a:gd name="connsiteY5" fmla="*/ 952158 h 1135396"/>
                  <a:gd name="connsiteX6" fmla="*/ 2260759 w 2377009"/>
                  <a:gd name="connsiteY6" fmla="*/ 632981 h 1135396"/>
                  <a:gd name="connsiteX7" fmla="*/ 1216962 w 2377009"/>
                  <a:gd name="connsiteY7" fmla="*/ 607101 h 1135396"/>
                  <a:gd name="connsiteX8" fmla="*/ 423332 w 2377009"/>
                  <a:gd name="connsiteY8" fmla="*/ 37758 h 1135396"/>
                  <a:gd name="connsiteX0" fmla="*/ 423334 w 2416907"/>
                  <a:gd name="connsiteY0" fmla="*/ 37758 h 1135396"/>
                  <a:gd name="connsiteX1" fmla="*/ 43771 w 2416907"/>
                  <a:gd name="connsiteY1" fmla="*/ 106769 h 1135396"/>
                  <a:gd name="connsiteX2" fmla="*/ 138662 w 2416907"/>
                  <a:gd name="connsiteY2" fmla="*/ 538090 h 1135396"/>
                  <a:gd name="connsiteX3" fmla="*/ 1206433 w 2416907"/>
                  <a:gd name="connsiteY3" fmla="*/ 837256 h 1135396"/>
                  <a:gd name="connsiteX4" fmla="*/ 1589026 w 2416907"/>
                  <a:gd name="connsiteY4" fmla="*/ 1133312 h 1135396"/>
                  <a:gd name="connsiteX5" fmla="*/ 2355650 w 2416907"/>
                  <a:gd name="connsiteY5" fmla="*/ 952158 h 1135396"/>
                  <a:gd name="connsiteX6" fmla="*/ 2260761 w 2416907"/>
                  <a:gd name="connsiteY6" fmla="*/ 632981 h 1135396"/>
                  <a:gd name="connsiteX7" fmla="*/ 1216964 w 2416907"/>
                  <a:gd name="connsiteY7" fmla="*/ 607101 h 1135396"/>
                  <a:gd name="connsiteX8" fmla="*/ 423334 w 2416907"/>
                  <a:gd name="connsiteY8" fmla="*/ 37758 h 1135396"/>
                  <a:gd name="connsiteX0" fmla="*/ 414280 w 2407855"/>
                  <a:gd name="connsiteY0" fmla="*/ 37758 h 1136880"/>
                  <a:gd name="connsiteX1" fmla="*/ 34717 w 2407855"/>
                  <a:gd name="connsiteY1" fmla="*/ 106769 h 1136880"/>
                  <a:gd name="connsiteX2" fmla="*/ 129608 w 2407855"/>
                  <a:gd name="connsiteY2" fmla="*/ 538090 h 1136880"/>
                  <a:gd name="connsiteX3" fmla="*/ 1026390 w 2407855"/>
                  <a:gd name="connsiteY3" fmla="*/ 794925 h 1136880"/>
                  <a:gd name="connsiteX4" fmla="*/ 1579972 w 2407855"/>
                  <a:gd name="connsiteY4" fmla="*/ 1133312 h 1136880"/>
                  <a:gd name="connsiteX5" fmla="*/ 2346596 w 2407855"/>
                  <a:gd name="connsiteY5" fmla="*/ 952158 h 1136880"/>
                  <a:gd name="connsiteX6" fmla="*/ 2251707 w 2407855"/>
                  <a:gd name="connsiteY6" fmla="*/ 632981 h 1136880"/>
                  <a:gd name="connsiteX7" fmla="*/ 1207910 w 2407855"/>
                  <a:gd name="connsiteY7" fmla="*/ 607101 h 1136880"/>
                  <a:gd name="connsiteX8" fmla="*/ 414280 w 2407855"/>
                  <a:gd name="connsiteY8" fmla="*/ 37758 h 1136880"/>
                  <a:gd name="connsiteX0" fmla="*/ 414280 w 2389209"/>
                  <a:gd name="connsiteY0" fmla="*/ 37758 h 1136760"/>
                  <a:gd name="connsiteX1" fmla="*/ 34717 w 2389209"/>
                  <a:gd name="connsiteY1" fmla="*/ 106769 h 1136760"/>
                  <a:gd name="connsiteX2" fmla="*/ 129608 w 2389209"/>
                  <a:gd name="connsiteY2" fmla="*/ 538090 h 1136760"/>
                  <a:gd name="connsiteX3" fmla="*/ 1026390 w 2389209"/>
                  <a:gd name="connsiteY3" fmla="*/ 794925 h 1136760"/>
                  <a:gd name="connsiteX4" fmla="*/ 1579972 w 2389209"/>
                  <a:gd name="connsiteY4" fmla="*/ 1133312 h 1136760"/>
                  <a:gd name="connsiteX5" fmla="*/ 2346596 w 2389209"/>
                  <a:gd name="connsiteY5" fmla="*/ 952158 h 1136760"/>
                  <a:gd name="connsiteX6" fmla="*/ 2194712 w 2389209"/>
                  <a:gd name="connsiteY6" fmla="*/ 664729 h 1136760"/>
                  <a:gd name="connsiteX7" fmla="*/ 1207910 w 2389209"/>
                  <a:gd name="connsiteY7" fmla="*/ 607101 h 1136760"/>
                  <a:gd name="connsiteX8" fmla="*/ 414280 w 2389209"/>
                  <a:gd name="connsiteY8" fmla="*/ 37758 h 1136760"/>
                  <a:gd name="connsiteX0" fmla="*/ 414280 w 2389209"/>
                  <a:gd name="connsiteY0" fmla="*/ 31497 h 1130499"/>
                  <a:gd name="connsiteX1" fmla="*/ 34717 w 2389209"/>
                  <a:gd name="connsiteY1" fmla="*/ 100508 h 1130499"/>
                  <a:gd name="connsiteX2" fmla="*/ 129608 w 2389209"/>
                  <a:gd name="connsiteY2" fmla="*/ 531829 h 1130499"/>
                  <a:gd name="connsiteX3" fmla="*/ 1026390 w 2389209"/>
                  <a:gd name="connsiteY3" fmla="*/ 788664 h 1130499"/>
                  <a:gd name="connsiteX4" fmla="*/ 1579972 w 2389209"/>
                  <a:gd name="connsiteY4" fmla="*/ 1127051 h 1130499"/>
                  <a:gd name="connsiteX5" fmla="*/ 2346596 w 2389209"/>
                  <a:gd name="connsiteY5" fmla="*/ 945897 h 1130499"/>
                  <a:gd name="connsiteX6" fmla="*/ 2194712 w 2389209"/>
                  <a:gd name="connsiteY6" fmla="*/ 658468 h 1130499"/>
                  <a:gd name="connsiteX7" fmla="*/ 1321903 w 2389209"/>
                  <a:gd name="connsiteY7" fmla="*/ 516177 h 1130499"/>
                  <a:gd name="connsiteX8" fmla="*/ 414280 w 2389209"/>
                  <a:gd name="connsiteY8" fmla="*/ 31497 h 1130499"/>
                  <a:gd name="connsiteX0" fmla="*/ 473897 w 2448826"/>
                  <a:gd name="connsiteY0" fmla="*/ 15086 h 1114088"/>
                  <a:gd name="connsiteX1" fmla="*/ 18338 w 2448826"/>
                  <a:gd name="connsiteY1" fmla="*/ 158177 h 1114088"/>
                  <a:gd name="connsiteX2" fmla="*/ 189225 w 2448826"/>
                  <a:gd name="connsiteY2" fmla="*/ 515418 h 1114088"/>
                  <a:gd name="connsiteX3" fmla="*/ 1086007 w 2448826"/>
                  <a:gd name="connsiteY3" fmla="*/ 772253 h 1114088"/>
                  <a:gd name="connsiteX4" fmla="*/ 1639589 w 2448826"/>
                  <a:gd name="connsiteY4" fmla="*/ 1110640 h 1114088"/>
                  <a:gd name="connsiteX5" fmla="*/ 2406213 w 2448826"/>
                  <a:gd name="connsiteY5" fmla="*/ 929486 h 1114088"/>
                  <a:gd name="connsiteX6" fmla="*/ 2254329 w 2448826"/>
                  <a:gd name="connsiteY6" fmla="*/ 642057 h 1114088"/>
                  <a:gd name="connsiteX7" fmla="*/ 1381520 w 2448826"/>
                  <a:gd name="connsiteY7" fmla="*/ 499766 h 1114088"/>
                  <a:gd name="connsiteX8" fmla="*/ 473897 w 2448826"/>
                  <a:gd name="connsiteY8" fmla="*/ 15086 h 1114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48826" h="1114088">
                    <a:moveTo>
                      <a:pt x="473897" y="15086"/>
                    </a:moveTo>
                    <a:cubicBezTo>
                      <a:pt x="246700" y="-41845"/>
                      <a:pt x="65783" y="74788"/>
                      <a:pt x="18338" y="158177"/>
                    </a:cubicBezTo>
                    <a:cubicBezTo>
                      <a:pt x="-29107" y="241566"/>
                      <a:pt x="11280" y="413072"/>
                      <a:pt x="189225" y="515418"/>
                    </a:cubicBezTo>
                    <a:cubicBezTo>
                      <a:pt x="367170" y="617764"/>
                      <a:pt x="844280" y="673049"/>
                      <a:pt x="1086007" y="772253"/>
                    </a:cubicBezTo>
                    <a:cubicBezTo>
                      <a:pt x="1327734" y="871457"/>
                      <a:pt x="1419555" y="1084435"/>
                      <a:pt x="1639589" y="1110640"/>
                    </a:cubicBezTo>
                    <a:cubicBezTo>
                      <a:pt x="1859623" y="1136845"/>
                      <a:pt x="2303756" y="1007583"/>
                      <a:pt x="2406213" y="929486"/>
                    </a:cubicBezTo>
                    <a:cubicBezTo>
                      <a:pt x="2508670" y="851389"/>
                      <a:pt x="2413918" y="706755"/>
                      <a:pt x="2254329" y="642057"/>
                    </a:cubicBezTo>
                    <a:cubicBezTo>
                      <a:pt x="2094740" y="577359"/>
                      <a:pt x="1678259" y="604261"/>
                      <a:pt x="1381520" y="499766"/>
                    </a:cubicBezTo>
                    <a:cubicBezTo>
                      <a:pt x="1084781" y="395271"/>
                      <a:pt x="701094" y="72017"/>
                      <a:pt x="473897" y="15086"/>
                    </a:cubicBezTo>
                    <a:close/>
                  </a:path>
                </a:pathLst>
              </a:custGeom>
              <a:solidFill>
                <a:srgbClr val="990000">
                  <a:alpha val="20000"/>
                </a:srgbClr>
              </a:solidFill>
              <a:ln w="9525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 bwMode="auto">
              <a:xfrm>
                <a:off x="2384284" y="2353352"/>
                <a:ext cx="381000" cy="381000"/>
              </a:xfrm>
              <a:prstGeom prst="ellipse">
                <a:avLst/>
              </a:prstGeom>
              <a:solidFill>
                <a:srgbClr val="99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X</a:t>
                </a:r>
              </a:p>
            </p:txBody>
          </p:sp>
          <p:sp>
            <p:nvSpPr>
              <p:cNvPr id="17" name="Oval 16"/>
              <p:cNvSpPr/>
              <p:nvPr/>
            </p:nvSpPr>
            <p:spPr bwMode="auto">
              <a:xfrm>
                <a:off x="1393684" y="2353352"/>
                <a:ext cx="381000" cy="381000"/>
              </a:xfrm>
              <a:prstGeom prst="ellipse">
                <a:avLst/>
              </a:prstGeom>
              <a:solidFill>
                <a:srgbClr val="FFCC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1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X</a:t>
                </a:r>
                <a:endParaRPr kumimoji="0" lang="en-US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cxnSp>
            <p:nvCxnSpPr>
              <p:cNvPr id="18" name="Straight Connector 17"/>
              <p:cNvCxnSpPr/>
              <p:nvPr/>
            </p:nvCxnSpPr>
            <p:spPr bwMode="auto">
              <a:xfrm>
                <a:off x="540611" y="2848652"/>
                <a:ext cx="35814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" name="Straight Connector 18"/>
              <p:cNvCxnSpPr/>
              <p:nvPr/>
            </p:nvCxnSpPr>
            <p:spPr bwMode="auto">
              <a:xfrm>
                <a:off x="540611" y="3458252"/>
                <a:ext cx="35814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" name="Straight Connector 19"/>
              <p:cNvCxnSpPr/>
              <p:nvPr/>
            </p:nvCxnSpPr>
            <p:spPr bwMode="auto">
              <a:xfrm>
                <a:off x="540611" y="2239052"/>
                <a:ext cx="35814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" name="Straight Arrow Connector 20"/>
              <p:cNvCxnSpPr>
                <a:endCxn id="17" idx="1"/>
              </p:cNvCxnSpPr>
              <p:nvPr/>
            </p:nvCxnSpPr>
            <p:spPr bwMode="auto">
              <a:xfrm>
                <a:off x="1221177" y="2162852"/>
                <a:ext cx="228303" cy="246296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" name="Straight Arrow Connector 21"/>
              <p:cNvCxnSpPr>
                <a:endCxn id="16" idx="7"/>
              </p:cNvCxnSpPr>
              <p:nvPr/>
            </p:nvCxnSpPr>
            <p:spPr bwMode="auto">
              <a:xfrm flipH="1">
                <a:off x="2709488" y="2162852"/>
                <a:ext cx="189769" cy="246296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" name="Straight Arrow Connector 22"/>
              <p:cNvCxnSpPr>
                <a:endCxn id="16" idx="1"/>
              </p:cNvCxnSpPr>
              <p:nvPr/>
            </p:nvCxnSpPr>
            <p:spPr bwMode="auto">
              <a:xfrm>
                <a:off x="2210339" y="2162852"/>
                <a:ext cx="229741" cy="246296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4" name="Straight Arrow Connector 23"/>
              <p:cNvCxnSpPr>
                <a:stCxn id="16" idx="3"/>
                <a:endCxn id="25" idx="7"/>
              </p:cNvCxnSpPr>
              <p:nvPr/>
            </p:nvCxnSpPr>
            <p:spPr bwMode="auto">
              <a:xfrm flipH="1">
                <a:off x="2155981" y="2678556"/>
                <a:ext cx="284099" cy="378292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25" name="Oval 24"/>
              <p:cNvSpPr/>
              <p:nvPr/>
            </p:nvSpPr>
            <p:spPr bwMode="auto">
              <a:xfrm>
                <a:off x="1830777" y="3001052"/>
                <a:ext cx="381000" cy="381000"/>
              </a:xfrm>
              <a:prstGeom prst="ellipse">
                <a:avLst/>
              </a:prstGeom>
              <a:solidFill>
                <a:srgbClr val="FFFF8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+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cxnSp>
            <p:nvCxnSpPr>
              <p:cNvPr id="26" name="Straight Arrow Connector 25"/>
              <p:cNvCxnSpPr>
                <a:stCxn id="17" idx="4"/>
                <a:endCxn id="25" idx="1"/>
              </p:cNvCxnSpPr>
              <p:nvPr/>
            </p:nvCxnSpPr>
            <p:spPr bwMode="auto">
              <a:xfrm>
                <a:off x="1584184" y="2734352"/>
                <a:ext cx="302389" cy="322496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" name="Straight Arrow Connector 26"/>
              <p:cNvCxnSpPr>
                <a:endCxn id="17" idx="7"/>
              </p:cNvCxnSpPr>
              <p:nvPr/>
            </p:nvCxnSpPr>
            <p:spPr bwMode="auto">
              <a:xfrm flipH="1">
                <a:off x="1718888" y="2133600"/>
                <a:ext cx="171079" cy="27554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8" name="Straight Connector 27"/>
              <p:cNvCxnSpPr/>
              <p:nvPr/>
            </p:nvCxnSpPr>
            <p:spPr bwMode="auto">
              <a:xfrm>
                <a:off x="540611" y="3991652"/>
                <a:ext cx="35814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9" name="Straight Arrow Connector 28"/>
              <p:cNvCxnSpPr>
                <a:endCxn id="34" idx="1"/>
              </p:cNvCxnSpPr>
              <p:nvPr/>
            </p:nvCxnSpPr>
            <p:spPr bwMode="auto">
              <a:xfrm>
                <a:off x="2972097" y="2725504"/>
                <a:ext cx="197264" cy="246296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0" name="Straight Arrow Connector 29"/>
              <p:cNvCxnSpPr>
                <a:endCxn id="31" idx="7"/>
              </p:cNvCxnSpPr>
              <p:nvPr/>
            </p:nvCxnSpPr>
            <p:spPr bwMode="auto">
              <a:xfrm flipH="1">
                <a:off x="3905463" y="3241208"/>
                <a:ext cx="285537" cy="378292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31" name="Oval 30"/>
              <p:cNvSpPr/>
              <p:nvPr/>
            </p:nvSpPr>
            <p:spPr bwMode="auto">
              <a:xfrm>
                <a:off x="3580259" y="3563704"/>
                <a:ext cx="381000" cy="381000"/>
              </a:xfrm>
              <a:prstGeom prst="ellipse">
                <a:avLst/>
              </a:prstGeom>
              <a:solidFill>
                <a:srgbClr val="FFFF8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+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cxnSp>
            <p:nvCxnSpPr>
              <p:cNvPr id="32" name="Straight Arrow Connector 31"/>
              <p:cNvCxnSpPr>
                <a:stCxn id="34" idx="4"/>
                <a:endCxn id="31" idx="1"/>
              </p:cNvCxnSpPr>
              <p:nvPr/>
            </p:nvCxnSpPr>
            <p:spPr bwMode="auto">
              <a:xfrm>
                <a:off x="3304065" y="3297004"/>
                <a:ext cx="331990" cy="322496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3" name="Straight Arrow Connector 32"/>
              <p:cNvCxnSpPr>
                <a:endCxn id="34" idx="7"/>
              </p:cNvCxnSpPr>
              <p:nvPr/>
            </p:nvCxnSpPr>
            <p:spPr bwMode="auto">
              <a:xfrm flipH="1">
                <a:off x="3438769" y="2696252"/>
                <a:ext cx="202118" cy="27554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34" name="Oval 33"/>
              <p:cNvSpPr/>
              <p:nvPr/>
            </p:nvSpPr>
            <p:spPr bwMode="auto">
              <a:xfrm>
                <a:off x="3113565" y="2916004"/>
                <a:ext cx="381000" cy="381000"/>
              </a:xfrm>
              <a:prstGeom prst="ellipse">
                <a:avLst/>
              </a:prstGeom>
              <a:solidFill>
                <a:srgbClr val="99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X</a:t>
                </a:r>
                <a:endParaRPr kumimoji="0" lang="en-US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36275" y="2292700"/>
                <a:ext cx="606725" cy="3761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S</a:t>
                </a:r>
                <a:r>
                  <a:rPr lang="en-US" sz="1600" baseline="-25000" dirty="0" smtClean="0"/>
                  <a:t>1</a:t>
                </a:r>
                <a:endParaRPr lang="en-US" sz="1600" baseline="-25000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36275" y="2943220"/>
                <a:ext cx="606725" cy="3761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S</a:t>
                </a:r>
                <a:r>
                  <a:rPr lang="en-US" sz="1600" baseline="-25000" dirty="0" smtClean="0"/>
                  <a:t>2</a:t>
                </a:r>
                <a:endParaRPr lang="en-US" sz="1600" baseline="-25000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562153" y="3532526"/>
                <a:ext cx="504648" cy="3761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S</a:t>
                </a:r>
                <a:r>
                  <a:rPr lang="en-US" sz="1600" baseline="-25000" dirty="0" smtClean="0"/>
                  <a:t>3</a:t>
                </a:r>
                <a:endParaRPr lang="en-US" sz="1600" baseline="-25000" dirty="0"/>
              </a:p>
            </p:txBody>
          </p:sp>
        </p:grpSp>
        <p:cxnSp>
          <p:nvCxnSpPr>
            <p:cNvPr id="49" name="Straight Arrow Connector 48"/>
            <p:cNvCxnSpPr/>
            <p:nvPr/>
          </p:nvCxnSpPr>
          <p:spPr bwMode="auto">
            <a:xfrm>
              <a:off x="1851174" y="5518291"/>
              <a:ext cx="1" cy="1662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51" name="Rectangle 50"/>
          <p:cNvSpPr/>
          <p:nvPr/>
        </p:nvSpPr>
        <p:spPr bwMode="auto">
          <a:xfrm>
            <a:off x="4352126" y="3566801"/>
            <a:ext cx="4191000" cy="156154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4343400" y="1597434"/>
            <a:ext cx="4191000" cy="392111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343400" y="1620213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</a:t>
            </a:r>
            <a:r>
              <a:rPr lang="en-US" dirty="0" smtClean="0"/>
              <a:t>(t)=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b="1" dirty="0" smtClean="0"/>
              <a:t>A</a:t>
            </a:r>
            <a:r>
              <a:rPr lang="en-US" b="1" baseline="-25000" dirty="0" smtClean="0"/>
              <a:t>n</a:t>
            </a:r>
            <a:r>
              <a:rPr lang="en-US" dirty="0" smtClean="0"/>
              <a:t>(t)), </a:t>
            </a:r>
            <a:r>
              <a:rPr lang="en-US" i="1" dirty="0" smtClean="0"/>
              <a:t>n=a…i</a:t>
            </a:r>
            <a:endParaRPr lang="en-US" i="1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1940780"/>
              </p:ext>
            </p:extLst>
          </p:nvPr>
        </p:nvGraphicFramePr>
        <p:xfrm>
          <a:off x="6096000" y="3795401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Equation" r:id="rId5" imgW="114300" imgH="165100" progId="Equation.DSMT4">
                  <p:embed/>
                </p:oleObj>
              </mc:Choice>
              <mc:Fallback>
                <p:oleObj name="Equation" r:id="rId5" imgW="1143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6000" y="3795401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898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Model Decomposition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909" y="838199"/>
            <a:ext cx="8174182" cy="5549153"/>
          </a:xfrm>
        </p:spPr>
        <p:txBody>
          <a:bodyPr/>
          <a:lstStyle/>
          <a:p>
            <a:r>
              <a:rPr lang="en-US" dirty="0" smtClean="0"/>
              <a:t>Single </a:t>
            </a:r>
            <a:r>
              <a:rPr lang="en-US" dirty="0"/>
              <a:t>p</a:t>
            </a:r>
            <a:r>
              <a:rPr lang="en-US" dirty="0" smtClean="0"/>
              <a:t>ower model w/o internal architecture info.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2"/>
            <a:endParaRPr lang="en-US" dirty="0" smtClean="0"/>
          </a:p>
          <a:p>
            <a:pPr lvl="4"/>
            <a:endParaRPr lang="en-US" dirty="0" smtClean="0"/>
          </a:p>
          <a:p>
            <a:r>
              <a:rPr lang="en-US" dirty="0" smtClean="0"/>
              <a:t>Decomposed power model for black-box IP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ICCAD15, 11/4/15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D. Lee, T. Kim, K. Han, Y. Hoskote, L. John, A. Gerstlauer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B5975-353C-48A7-B740-44A9A165097C}" type="slidenum">
              <a:rPr lang="en-US" smtClean="0"/>
              <a:t>12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726236" y="3657600"/>
            <a:ext cx="3236164" cy="1714588"/>
            <a:chOff x="529561" y="4381412"/>
            <a:chExt cx="3236164" cy="1714588"/>
          </a:xfrm>
        </p:grpSpPr>
        <p:grpSp>
          <p:nvGrpSpPr>
            <p:cNvPr id="11" name="Group 10"/>
            <p:cNvGrpSpPr/>
            <p:nvPr/>
          </p:nvGrpSpPr>
          <p:grpSpPr>
            <a:xfrm>
              <a:off x="529561" y="4381412"/>
              <a:ext cx="3236164" cy="1714588"/>
              <a:chOff x="536275" y="2133600"/>
              <a:chExt cx="3654725" cy="1905000"/>
            </a:xfrm>
          </p:grpSpPr>
          <p:sp>
            <p:nvSpPr>
              <p:cNvPr id="13" name="Freeform 12"/>
              <p:cNvSpPr/>
              <p:nvPr/>
            </p:nvSpPr>
            <p:spPr bwMode="auto">
              <a:xfrm>
                <a:off x="1675502" y="2913838"/>
                <a:ext cx="2446191" cy="1124762"/>
              </a:xfrm>
              <a:custGeom>
                <a:avLst/>
                <a:gdLst>
                  <a:gd name="connsiteX0" fmla="*/ 423440 w 2600763"/>
                  <a:gd name="connsiteY0" fmla="*/ 33291 h 1208603"/>
                  <a:gd name="connsiteX1" fmla="*/ 43877 w 2600763"/>
                  <a:gd name="connsiteY1" fmla="*/ 102302 h 1208603"/>
                  <a:gd name="connsiteX2" fmla="*/ 138768 w 2600763"/>
                  <a:gd name="connsiteY2" fmla="*/ 533623 h 1208603"/>
                  <a:gd name="connsiteX3" fmla="*/ 1208443 w 2600763"/>
                  <a:gd name="connsiteY3" fmla="*/ 783789 h 1208603"/>
                  <a:gd name="connsiteX4" fmla="*/ 2114217 w 2600763"/>
                  <a:gd name="connsiteY4" fmla="*/ 1206483 h 1208603"/>
                  <a:gd name="connsiteX5" fmla="*/ 2597296 w 2600763"/>
                  <a:gd name="connsiteY5" fmla="*/ 930438 h 1208603"/>
                  <a:gd name="connsiteX6" fmla="*/ 2295372 w 2600763"/>
                  <a:gd name="connsiteY6" fmla="*/ 559502 h 1208603"/>
                  <a:gd name="connsiteX7" fmla="*/ 1639764 w 2600763"/>
                  <a:gd name="connsiteY7" fmla="*/ 542249 h 1208603"/>
                  <a:gd name="connsiteX8" fmla="*/ 423440 w 2600763"/>
                  <a:gd name="connsiteY8" fmla="*/ 33291 h 1208603"/>
                  <a:gd name="connsiteX0" fmla="*/ 423440 w 2600763"/>
                  <a:gd name="connsiteY0" fmla="*/ 34567 h 1209879"/>
                  <a:gd name="connsiteX1" fmla="*/ 43877 w 2600763"/>
                  <a:gd name="connsiteY1" fmla="*/ 103578 h 1209879"/>
                  <a:gd name="connsiteX2" fmla="*/ 138768 w 2600763"/>
                  <a:gd name="connsiteY2" fmla="*/ 534899 h 1209879"/>
                  <a:gd name="connsiteX3" fmla="*/ 1208443 w 2600763"/>
                  <a:gd name="connsiteY3" fmla="*/ 785065 h 1209879"/>
                  <a:gd name="connsiteX4" fmla="*/ 2114217 w 2600763"/>
                  <a:gd name="connsiteY4" fmla="*/ 1207759 h 1209879"/>
                  <a:gd name="connsiteX5" fmla="*/ 2597296 w 2600763"/>
                  <a:gd name="connsiteY5" fmla="*/ 931714 h 1209879"/>
                  <a:gd name="connsiteX6" fmla="*/ 2295372 w 2600763"/>
                  <a:gd name="connsiteY6" fmla="*/ 560778 h 1209879"/>
                  <a:gd name="connsiteX7" fmla="*/ 1363719 w 2600763"/>
                  <a:gd name="connsiteY7" fmla="*/ 560778 h 1209879"/>
                  <a:gd name="connsiteX8" fmla="*/ 423440 w 2600763"/>
                  <a:gd name="connsiteY8" fmla="*/ 34567 h 1209879"/>
                  <a:gd name="connsiteX0" fmla="*/ 424414 w 2601737"/>
                  <a:gd name="connsiteY0" fmla="*/ 34567 h 1211661"/>
                  <a:gd name="connsiteX1" fmla="*/ 44851 w 2601737"/>
                  <a:gd name="connsiteY1" fmla="*/ 103578 h 1211661"/>
                  <a:gd name="connsiteX2" fmla="*/ 139742 w 2601737"/>
                  <a:gd name="connsiteY2" fmla="*/ 534899 h 1211661"/>
                  <a:gd name="connsiteX3" fmla="*/ 1226670 w 2601737"/>
                  <a:gd name="connsiteY3" fmla="*/ 724680 h 1211661"/>
                  <a:gd name="connsiteX4" fmla="*/ 2115191 w 2601737"/>
                  <a:gd name="connsiteY4" fmla="*/ 1207759 h 1211661"/>
                  <a:gd name="connsiteX5" fmla="*/ 2598270 w 2601737"/>
                  <a:gd name="connsiteY5" fmla="*/ 931714 h 1211661"/>
                  <a:gd name="connsiteX6" fmla="*/ 2296346 w 2601737"/>
                  <a:gd name="connsiteY6" fmla="*/ 560778 h 1211661"/>
                  <a:gd name="connsiteX7" fmla="*/ 1364693 w 2601737"/>
                  <a:gd name="connsiteY7" fmla="*/ 560778 h 1211661"/>
                  <a:gd name="connsiteX8" fmla="*/ 424414 w 2601737"/>
                  <a:gd name="connsiteY8" fmla="*/ 34567 h 1211661"/>
                  <a:gd name="connsiteX0" fmla="*/ 424414 w 2551159"/>
                  <a:gd name="connsiteY0" fmla="*/ 34567 h 1213118"/>
                  <a:gd name="connsiteX1" fmla="*/ 44851 w 2551159"/>
                  <a:gd name="connsiteY1" fmla="*/ 103578 h 1213118"/>
                  <a:gd name="connsiteX2" fmla="*/ 139742 w 2551159"/>
                  <a:gd name="connsiteY2" fmla="*/ 534899 h 1213118"/>
                  <a:gd name="connsiteX3" fmla="*/ 1226670 w 2551159"/>
                  <a:gd name="connsiteY3" fmla="*/ 724680 h 1213118"/>
                  <a:gd name="connsiteX4" fmla="*/ 2115191 w 2551159"/>
                  <a:gd name="connsiteY4" fmla="*/ 1207759 h 1213118"/>
                  <a:gd name="connsiteX5" fmla="*/ 2546512 w 2551159"/>
                  <a:gd name="connsiteY5" fmla="*/ 957594 h 1213118"/>
                  <a:gd name="connsiteX6" fmla="*/ 2296346 w 2551159"/>
                  <a:gd name="connsiteY6" fmla="*/ 560778 h 1213118"/>
                  <a:gd name="connsiteX7" fmla="*/ 1364693 w 2551159"/>
                  <a:gd name="connsiteY7" fmla="*/ 560778 h 1213118"/>
                  <a:gd name="connsiteX8" fmla="*/ 424414 w 2551159"/>
                  <a:gd name="connsiteY8" fmla="*/ 34567 h 1213118"/>
                  <a:gd name="connsiteX0" fmla="*/ 424414 w 2551159"/>
                  <a:gd name="connsiteY0" fmla="*/ 34567 h 1212731"/>
                  <a:gd name="connsiteX1" fmla="*/ 44851 w 2551159"/>
                  <a:gd name="connsiteY1" fmla="*/ 103578 h 1212731"/>
                  <a:gd name="connsiteX2" fmla="*/ 139742 w 2551159"/>
                  <a:gd name="connsiteY2" fmla="*/ 534899 h 1212731"/>
                  <a:gd name="connsiteX3" fmla="*/ 1226670 w 2551159"/>
                  <a:gd name="connsiteY3" fmla="*/ 724680 h 1212731"/>
                  <a:gd name="connsiteX4" fmla="*/ 2115191 w 2551159"/>
                  <a:gd name="connsiteY4" fmla="*/ 1207759 h 1212731"/>
                  <a:gd name="connsiteX5" fmla="*/ 2546512 w 2551159"/>
                  <a:gd name="connsiteY5" fmla="*/ 957594 h 1212731"/>
                  <a:gd name="connsiteX6" fmla="*/ 2296346 w 2551159"/>
                  <a:gd name="connsiteY6" fmla="*/ 664295 h 1212731"/>
                  <a:gd name="connsiteX7" fmla="*/ 1364693 w 2551159"/>
                  <a:gd name="connsiteY7" fmla="*/ 560778 h 1212731"/>
                  <a:gd name="connsiteX8" fmla="*/ 424414 w 2551159"/>
                  <a:gd name="connsiteY8" fmla="*/ 34567 h 1212731"/>
                  <a:gd name="connsiteX0" fmla="*/ 411535 w 2538280"/>
                  <a:gd name="connsiteY0" fmla="*/ 26420 h 1204584"/>
                  <a:gd name="connsiteX1" fmla="*/ 31972 w 2538280"/>
                  <a:gd name="connsiteY1" fmla="*/ 95431 h 1204584"/>
                  <a:gd name="connsiteX2" fmla="*/ 31972 w 2538280"/>
                  <a:gd name="connsiteY2" fmla="*/ 242080 h 1204584"/>
                  <a:gd name="connsiteX3" fmla="*/ 126863 w 2538280"/>
                  <a:gd name="connsiteY3" fmla="*/ 526752 h 1204584"/>
                  <a:gd name="connsiteX4" fmla="*/ 1213791 w 2538280"/>
                  <a:gd name="connsiteY4" fmla="*/ 716533 h 1204584"/>
                  <a:gd name="connsiteX5" fmla="*/ 2102312 w 2538280"/>
                  <a:gd name="connsiteY5" fmla="*/ 1199612 h 1204584"/>
                  <a:gd name="connsiteX6" fmla="*/ 2533633 w 2538280"/>
                  <a:gd name="connsiteY6" fmla="*/ 949447 h 1204584"/>
                  <a:gd name="connsiteX7" fmla="*/ 2283467 w 2538280"/>
                  <a:gd name="connsiteY7" fmla="*/ 656148 h 1204584"/>
                  <a:gd name="connsiteX8" fmla="*/ 1351814 w 2538280"/>
                  <a:gd name="connsiteY8" fmla="*/ 552631 h 1204584"/>
                  <a:gd name="connsiteX9" fmla="*/ 411535 w 2538280"/>
                  <a:gd name="connsiteY9" fmla="*/ 26420 h 1204584"/>
                  <a:gd name="connsiteX0" fmla="*/ 424414 w 2551159"/>
                  <a:gd name="connsiteY0" fmla="*/ 34567 h 1212731"/>
                  <a:gd name="connsiteX1" fmla="*/ 44851 w 2551159"/>
                  <a:gd name="connsiteY1" fmla="*/ 103578 h 1212731"/>
                  <a:gd name="connsiteX2" fmla="*/ 139742 w 2551159"/>
                  <a:gd name="connsiteY2" fmla="*/ 534899 h 1212731"/>
                  <a:gd name="connsiteX3" fmla="*/ 1226670 w 2551159"/>
                  <a:gd name="connsiteY3" fmla="*/ 724680 h 1212731"/>
                  <a:gd name="connsiteX4" fmla="*/ 2115191 w 2551159"/>
                  <a:gd name="connsiteY4" fmla="*/ 1207759 h 1212731"/>
                  <a:gd name="connsiteX5" fmla="*/ 2546512 w 2551159"/>
                  <a:gd name="connsiteY5" fmla="*/ 957594 h 1212731"/>
                  <a:gd name="connsiteX6" fmla="*/ 2296346 w 2551159"/>
                  <a:gd name="connsiteY6" fmla="*/ 664295 h 1212731"/>
                  <a:gd name="connsiteX7" fmla="*/ 1364693 w 2551159"/>
                  <a:gd name="connsiteY7" fmla="*/ 560778 h 1212731"/>
                  <a:gd name="connsiteX8" fmla="*/ 424414 w 2551159"/>
                  <a:gd name="connsiteY8" fmla="*/ 34567 h 1212731"/>
                  <a:gd name="connsiteX0" fmla="*/ 387711 w 2514456"/>
                  <a:gd name="connsiteY0" fmla="*/ 11520 h 1189684"/>
                  <a:gd name="connsiteX1" fmla="*/ 77159 w 2514456"/>
                  <a:gd name="connsiteY1" fmla="*/ 201300 h 1189684"/>
                  <a:gd name="connsiteX2" fmla="*/ 103039 w 2514456"/>
                  <a:gd name="connsiteY2" fmla="*/ 511852 h 1189684"/>
                  <a:gd name="connsiteX3" fmla="*/ 1189967 w 2514456"/>
                  <a:gd name="connsiteY3" fmla="*/ 701633 h 1189684"/>
                  <a:gd name="connsiteX4" fmla="*/ 2078488 w 2514456"/>
                  <a:gd name="connsiteY4" fmla="*/ 1184712 h 1189684"/>
                  <a:gd name="connsiteX5" fmla="*/ 2509809 w 2514456"/>
                  <a:gd name="connsiteY5" fmla="*/ 934547 h 1189684"/>
                  <a:gd name="connsiteX6" fmla="*/ 2259643 w 2514456"/>
                  <a:gd name="connsiteY6" fmla="*/ 641248 h 1189684"/>
                  <a:gd name="connsiteX7" fmla="*/ 1327990 w 2514456"/>
                  <a:gd name="connsiteY7" fmla="*/ 537731 h 1189684"/>
                  <a:gd name="connsiteX8" fmla="*/ 387711 w 2514456"/>
                  <a:gd name="connsiteY8" fmla="*/ 11520 h 1189684"/>
                  <a:gd name="connsiteX0" fmla="*/ 387711 w 2514456"/>
                  <a:gd name="connsiteY0" fmla="*/ 15875 h 1125028"/>
                  <a:gd name="connsiteX1" fmla="*/ 77159 w 2514456"/>
                  <a:gd name="connsiteY1" fmla="*/ 136644 h 1125028"/>
                  <a:gd name="connsiteX2" fmla="*/ 103039 w 2514456"/>
                  <a:gd name="connsiteY2" fmla="*/ 447196 h 1125028"/>
                  <a:gd name="connsiteX3" fmla="*/ 1189967 w 2514456"/>
                  <a:gd name="connsiteY3" fmla="*/ 636977 h 1125028"/>
                  <a:gd name="connsiteX4" fmla="*/ 2078488 w 2514456"/>
                  <a:gd name="connsiteY4" fmla="*/ 1120056 h 1125028"/>
                  <a:gd name="connsiteX5" fmla="*/ 2509809 w 2514456"/>
                  <a:gd name="connsiteY5" fmla="*/ 869891 h 1125028"/>
                  <a:gd name="connsiteX6" fmla="*/ 2259643 w 2514456"/>
                  <a:gd name="connsiteY6" fmla="*/ 576592 h 1125028"/>
                  <a:gd name="connsiteX7" fmla="*/ 1327990 w 2514456"/>
                  <a:gd name="connsiteY7" fmla="*/ 473075 h 1125028"/>
                  <a:gd name="connsiteX8" fmla="*/ 387711 w 2514456"/>
                  <a:gd name="connsiteY8" fmla="*/ 15875 h 1125028"/>
                  <a:gd name="connsiteX0" fmla="*/ 319446 w 2446191"/>
                  <a:gd name="connsiteY0" fmla="*/ 15609 h 1124762"/>
                  <a:gd name="connsiteX1" fmla="*/ 8894 w 2446191"/>
                  <a:gd name="connsiteY1" fmla="*/ 136378 h 1124762"/>
                  <a:gd name="connsiteX2" fmla="*/ 181423 w 2446191"/>
                  <a:gd name="connsiteY2" fmla="*/ 429677 h 1124762"/>
                  <a:gd name="connsiteX3" fmla="*/ 1121702 w 2446191"/>
                  <a:gd name="connsiteY3" fmla="*/ 636711 h 1124762"/>
                  <a:gd name="connsiteX4" fmla="*/ 2010223 w 2446191"/>
                  <a:gd name="connsiteY4" fmla="*/ 1119790 h 1124762"/>
                  <a:gd name="connsiteX5" fmla="*/ 2441544 w 2446191"/>
                  <a:gd name="connsiteY5" fmla="*/ 869625 h 1124762"/>
                  <a:gd name="connsiteX6" fmla="*/ 2191378 w 2446191"/>
                  <a:gd name="connsiteY6" fmla="*/ 576326 h 1124762"/>
                  <a:gd name="connsiteX7" fmla="*/ 1259725 w 2446191"/>
                  <a:gd name="connsiteY7" fmla="*/ 472809 h 1124762"/>
                  <a:gd name="connsiteX8" fmla="*/ 319446 w 2446191"/>
                  <a:gd name="connsiteY8" fmla="*/ 15609 h 1124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46191" h="1124762">
                    <a:moveTo>
                      <a:pt x="319446" y="15609"/>
                    </a:moveTo>
                    <a:cubicBezTo>
                      <a:pt x="110974" y="-40463"/>
                      <a:pt x="31898" y="67367"/>
                      <a:pt x="8894" y="136378"/>
                    </a:cubicBezTo>
                    <a:cubicBezTo>
                      <a:pt x="-14110" y="205389"/>
                      <a:pt x="-4045" y="346288"/>
                      <a:pt x="181423" y="429677"/>
                    </a:cubicBezTo>
                    <a:cubicBezTo>
                      <a:pt x="366891" y="513066"/>
                      <a:pt x="816902" y="521692"/>
                      <a:pt x="1121702" y="636711"/>
                    </a:cubicBezTo>
                    <a:cubicBezTo>
                      <a:pt x="1426502" y="751730"/>
                      <a:pt x="1790249" y="1080971"/>
                      <a:pt x="2010223" y="1119790"/>
                    </a:cubicBezTo>
                    <a:cubicBezTo>
                      <a:pt x="2230197" y="1158609"/>
                      <a:pt x="2411352" y="960202"/>
                      <a:pt x="2441544" y="869625"/>
                    </a:cubicBezTo>
                    <a:cubicBezTo>
                      <a:pt x="2471736" y="779048"/>
                      <a:pt x="2350967" y="641024"/>
                      <a:pt x="2191378" y="576326"/>
                    </a:cubicBezTo>
                    <a:cubicBezTo>
                      <a:pt x="2031789" y="511628"/>
                      <a:pt x="1571714" y="566262"/>
                      <a:pt x="1259725" y="472809"/>
                    </a:cubicBezTo>
                    <a:cubicBezTo>
                      <a:pt x="947736" y="379356"/>
                      <a:pt x="527918" y="71681"/>
                      <a:pt x="319446" y="15609"/>
                    </a:cubicBezTo>
                    <a:close/>
                  </a:path>
                </a:pathLst>
              </a:custGeom>
              <a:solidFill>
                <a:srgbClr val="FFFF8F">
                  <a:alpha val="20000"/>
                </a:srgbClr>
              </a:solidFill>
              <a:ln w="9525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4" name="Freeform 13"/>
              <p:cNvSpPr/>
              <p:nvPr/>
            </p:nvSpPr>
            <p:spPr bwMode="auto">
              <a:xfrm>
                <a:off x="2295980" y="2232473"/>
                <a:ext cx="1386506" cy="1114088"/>
              </a:xfrm>
              <a:custGeom>
                <a:avLst/>
                <a:gdLst>
                  <a:gd name="connsiteX0" fmla="*/ 423440 w 2600763"/>
                  <a:gd name="connsiteY0" fmla="*/ 33291 h 1208603"/>
                  <a:gd name="connsiteX1" fmla="*/ 43877 w 2600763"/>
                  <a:gd name="connsiteY1" fmla="*/ 102302 h 1208603"/>
                  <a:gd name="connsiteX2" fmla="*/ 138768 w 2600763"/>
                  <a:gd name="connsiteY2" fmla="*/ 533623 h 1208603"/>
                  <a:gd name="connsiteX3" fmla="*/ 1208443 w 2600763"/>
                  <a:gd name="connsiteY3" fmla="*/ 783789 h 1208603"/>
                  <a:gd name="connsiteX4" fmla="*/ 2114217 w 2600763"/>
                  <a:gd name="connsiteY4" fmla="*/ 1206483 h 1208603"/>
                  <a:gd name="connsiteX5" fmla="*/ 2597296 w 2600763"/>
                  <a:gd name="connsiteY5" fmla="*/ 930438 h 1208603"/>
                  <a:gd name="connsiteX6" fmla="*/ 2295372 w 2600763"/>
                  <a:gd name="connsiteY6" fmla="*/ 559502 h 1208603"/>
                  <a:gd name="connsiteX7" fmla="*/ 1639764 w 2600763"/>
                  <a:gd name="connsiteY7" fmla="*/ 542249 h 1208603"/>
                  <a:gd name="connsiteX8" fmla="*/ 423440 w 2600763"/>
                  <a:gd name="connsiteY8" fmla="*/ 33291 h 1208603"/>
                  <a:gd name="connsiteX0" fmla="*/ 423440 w 2600763"/>
                  <a:gd name="connsiteY0" fmla="*/ 37758 h 1213070"/>
                  <a:gd name="connsiteX1" fmla="*/ 43877 w 2600763"/>
                  <a:gd name="connsiteY1" fmla="*/ 106769 h 1213070"/>
                  <a:gd name="connsiteX2" fmla="*/ 138768 w 2600763"/>
                  <a:gd name="connsiteY2" fmla="*/ 538090 h 1213070"/>
                  <a:gd name="connsiteX3" fmla="*/ 1208443 w 2600763"/>
                  <a:gd name="connsiteY3" fmla="*/ 788256 h 1213070"/>
                  <a:gd name="connsiteX4" fmla="*/ 2114217 w 2600763"/>
                  <a:gd name="connsiteY4" fmla="*/ 1210950 h 1213070"/>
                  <a:gd name="connsiteX5" fmla="*/ 2597296 w 2600763"/>
                  <a:gd name="connsiteY5" fmla="*/ 934905 h 1213070"/>
                  <a:gd name="connsiteX6" fmla="*/ 2295372 w 2600763"/>
                  <a:gd name="connsiteY6" fmla="*/ 563969 h 1213070"/>
                  <a:gd name="connsiteX7" fmla="*/ 1217070 w 2600763"/>
                  <a:gd name="connsiteY7" fmla="*/ 607101 h 1213070"/>
                  <a:gd name="connsiteX8" fmla="*/ 423440 w 2600763"/>
                  <a:gd name="connsiteY8" fmla="*/ 37758 h 1213070"/>
                  <a:gd name="connsiteX0" fmla="*/ 422755 w 2600078"/>
                  <a:gd name="connsiteY0" fmla="*/ 37758 h 1213070"/>
                  <a:gd name="connsiteX1" fmla="*/ 43192 w 2600078"/>
                  <a:gd name="connsiteY1" fmla="*/ 106769 h 1213070"/>
                  <a:gd name="connsiteX2" fmla="*/ 138083 w 2600078"/>
                  <a:gd name="connsiteY2" fmla="*/ 538090 h 1213070"/>
                  <a:gd name="connsiteX3" fmla="*/ 1195482 w 2600078"/>
                  <a:gd name="connsiteY3" fmla="*/ 705549 h 1213070"/>
                  <a:gd name="connsiteX4" fmla="*/ 1207758 w 2600078"/>
                  <a:gd name="connsiteY4" fmla="*/ 788256 h 1213070"/>
                  <a:gd name="connsiteX5" fmla="*/ 2113532 w 2600078"/>
                  <a:gd name="connsiteY5" fmla="*/ 1210950 h 1213070"/>
                  <a:gd name="connsiteX6" fmla="*/ 2596611 w 2600078"/>
                  <a:gd name="connsiteY6" fmla="*/ 934905 h 1213070"/>
                  <a:gd name="connsiteX7" fmla="*/ 2294687 w 2600078"/>
                  <a:gd name="connsiteY7" fmla="*/ 563969 h 1213070"/>
                  <a:gd name="connsiteX8" fmla="*/ 1216385 w 2600078"/>
                  <a:gd name="connsiteY8" fmla="*/ 607101 h 1213070"/>
                  <a:gd name="connsiteX9" fmla="*/ 422755 w 2600078"/>
                  <a:gd name="connsiteY9" fmla="*/ 37758 h 1213070"/>
                  <a:gd name="connsiteX0" fmla="*/ 422755 w 2599262"/>
                  <a:gd name="connsiteY0" fmla="*/ 37758 h 1136355"/>
                  <a:gd name="connsiteX1" fmla="*/ 43192 w 2599262"/>
                  <a:gd name="connsiteY1" fmla="*/ 106769 h 1136355"/>
                  <a:gd name="connsiteX2" fmla="*/ 138083 w 2599262"/>
                  <a:gd name="connsiteY2" fmla="*/ 538090 h 1136355"/>
                  <a:gd name="connsiteX3" fmla="*/ 1195482 w 2599262"/>
                  <a:gd name="connsiteY3" fmla="*/ 705549 h 1136355"/>
                  <a:gd name="connsiteX4" fmla="*/ 1207758 w 2599262"/>
                  <a:gd name="connsiteY4" fmla="*/ 788256 h 1136355"/>
                  <a:gd name="connsiteX5" fmla="*/ 2139411 w 2599262"/>
                  <a:gd name="connsiteY5" fmla="*/ 1133312 h 1136355"/>
                  <a:gd name="connsiteX6" fmla="*/ 2596611 w 2599262"/>
                  <a:gd name="connsiteY6" fmla="*/ 934905 h 1136355"/>
                  <a:gd name="connsiteX7" fmla="*/ 2294687 w 2599262"/>
                  <a:gd name="connsiteY7" fmla="*/ 563969 h 1136355"/>
                  <a:gd name="connsiteX8" fmla="*/ 1216385 w 2599262"/>
                  <a:gd name="connsiteY8" fmla="*/ 607101 h 1136355"/>
                  <a:gd name="connsiteX9" fmla="*/ 422755 w 2599262"/>
                  <a:gd name="connsiteY9" fmla="*/ 37758 h 1136355"/>
                  <a:gd name="connsiteX0" fmla="*/ 422755 w 2394512"/>
                  <a:gd name="connsiteY0" fmla="*/ 37758 h 1137443"/>
                  <a:gd name="connsiteX1" fmla="*/ 43192 w 2394512"/>
                  <a:gd name="connsiteY1" fmla="*/ 106769 h 1137443"/>
                  <a:gd name="connsiteX2" fmla="*/ 138083 w 2394512"/>
                  <a:gd name="connsiteY2" fmla="*/ 538090 h 1137443"/>
                  <a:gd name="connsiteX3" fmla="*/ 1195482 w 2394512"/>
                  <a:gd name="connsiteY3" fmla="*/ 705549 h 1137443"/>
                  <a:gd name="connsiteX4" fmla="*/ 1207758 w 2394512"/>
                  <a:gd name="connsiteY4" fmla="*/ 788256 h 1137443"/>
                  <a:gd name="connsiteX5" fmla="*/ 2139411 w 2394512"/>
                  <a:gd name="connsiteY5" fmla="*/ 1133312 h 1137443"/>
                  <a:gd name="connsiteX6" fmla="*/ 2355071 w 2394512"/>
                  <a:gd name="connsiteY6" fmla="*/ 952158 h 1137443"/>
                  <a:gd name="connsiteX7" fmla="*/ 2294687 w 2394512"/>
                  <a:gd name="connsiteY7" fmla="*/ 563969 h 1137443"/>
                  <a:gd name="connsiteX8" fmla="*/ 1216385 w 2394512"/>
                  <a:gd name="connsiteY8" fmla="*/ 607101 h 1137443"/>
                  <a:gd name="connsiteX9" fmla="*/ 422755 w 2394512"/>
                  <a:gd name="connsiteY9" fmla="*/ 37758 h 1137443"/>
                  <a:gd name="connsiteX0" fmla="*/ 422755 w 2376432"/>
                  <a:gd name="connsiteY0" fmla="*/ 37758 h 1137137"/>
                  <a:gd name="connsiteX1" fmla="*/ 43192 w 2376432"/>
                  <a:gd name="connsiteY1" fmla="*/ 106769 h 1137137"/>
                  <a:gd name="connsiteX2" fmla="*/ 138083 w 2376432"/>
                  <a:gd name="connsiteY2" fmla="*/ 538090 h 1137137"/>
                  <a:gd name="connsiteX3" fmla="*/ 1195482 w 2376432"/>
                  <a:gd name="connsiteY3" fmla="*/ 705549 h 1137137"/>
                  <a:gd name="connsiteX4" fmla="*/ 1207758 w 2376432"/>
                  <a:gd name="connsiteY4" fmla="*/ 788256 h 1137137"/>
                  <a:gd name="connsiteX5" fmla="*/ 2139411 w 2376432"/>
                  <a:gd name="connsiteY5" fmla="*/ 1133312 h 1137137"/>
                  <a:gd name="connsiteX6" fmla="*/ 2355071 w 2376432"/>
                  <a:gd name="connsiteY6" fmla="*/ 952158 h 1137137"/>
                  <a:gd name="connsiteX7" fmla="*/ 2260182 w 2376432"/>
                  <a:gd name="connsiteY7" fmla="*/ 632981 h 1137137"/>
                  <a:gd name="connsiteX8" fmla="*/ 1216385 w 2376432"/>
                  <a:gd name="connsiteY8" fmla="*/ 607101 h 1137137"/>
                  <a:gd name="connsiteX9" fmla="*/ 422755 w 2376432"/>
                  <a:gd name="connsiteY9" fmla="*/ 37758 h 1137137"/>
                  <a:gd name="connsiteX0" fmla="*/ 422755 w 2376432"/>
                  <a:gd name="connsiteY0" fmla="*/ 37758 h 1138189"/>
                  <a:gd name="connsiteX1" fmla="*/ 43192 w 2376432"/>
                  <a:gd name="connsiteY1" fmla="*/ 106769 h 1138189"/>
                  <a:gd name="connsiteX2" fmla="*/ 138083 w 2376432"/>
                  <a:gd name="connsiteY2" fmla="*/ 538090 h 1138189"/>
                  <a:gd name="connsiteX3" fmla="*/ 1195482 w 2376432"/>
                  <a:gd name="connsiteY3" fmla="*/ 705549 h 1138189"/>
                  <a:gd name="connsiteX4" fmla="*/ 1328528 w 2376432"/>
                  <a:gd name="connsiteY4" fmla="*/ 762376 h 1138189"/>
                  <a:gd name="connsiteX5" fmla="*/ 2139411 w 2376432"/>
                  <a:gd name="connsiteY5" fmla="*/ 1133312 h 1138189"/>
                  <a:gd name="connsiteX6" fmla="*/ 2355071 w 2376432"/>
                  <a:gd name="connsiteY6" fmla="*/ 952158 h 1138189"/>
                  <a:gd name="connsiteX7" fmla="*/ 2260182 w 2376432"/>
                  <a:gd name="connsiteY7" fmla="*/ 632981 h 1138189"/>
                  <a:gd name="connsiteX8" fmla="*/ 1216385 w 2376432"/>
                  <a:gd name="connsiteY8" fmla="*/ 607101 h 1138189"/>
                  <a:gd name="connsiteX9" fmla="*/ 422755 w 2376432"/>
                  <a:gd name="connsiteY9" fmla="*/ 37758 h 1138189"/>
                  <a:gd name="connsiteX0" fmla="*/ 422755 w 2376432"/>
                  <a:gd name="connsiteY0" fmla="*/ 37758 h 1135048"/>
                  <a:gd name="connsiteX1" fmla="*/ 43192 w 2376432"/>
                  <a:gd name="connsiteY1" fmla="*/ 106769 h 1135048"/>
                  <a:gd name="connsiteX2" fmla="*/ 138083 w 2376432"/>
                  <a:gd name="connsiteY2" fmla="*/ 538090 h 1135048"/>
                  <a:gd name="connsiteX3" fmla="*/ 1195482 w 2376432"/>
                  <a:gd name="connsiteY3" fmla="*/ 705549 h 1135048"/>
                  <a:gd name="connsiteX4" fmla="*/ 1449298 w 2376432"/>
                  <a:gd name="connsiteY4" fmla="*/ 848640 h 1135048"/>
                  <a:gd name="connsiteX5" fmla="*/ 2139411 w 2376432"/>
                  <a:gd name="connsiteY5" fmla="*/ 1133312 h 1135048"/>
                  <a:gd name="connsiteX6" fmla="*/ 2355071 w 2376432"/>
                  <a:gd name="connsiteY6" fmla="*/ 952158 h 1135048"/>
                  <a:gd name="connsiteX7" fmla="*/ 2260182 w 2376432"/>
                  <a:gd name="connsiteY7" fmla="*/ 632981 h 1135048"/>
                  <a:gd name="connsiteX8" fmla="*/ 1216385 w 2376432"/>
                  <a:gd name="connsiteY8" fmla="*/ 607101 h 1135048"/>
                  <a:gd name="connsiteX9" fmla="*/ 422755 w 2376432"/>
                  <a:gd name="connsiteY9" fmla="*/ 37758 h 1135048"/>
                  <a:gd name="connsiteX0" fmla="*/ 422755 w 2376432"/>
                  <a:gd name="connsiteY0" fmla="*/ 37758 h 1140748"/>
                  <a:gd name="connsiteX1" fmla="*/ 43192 w 2376432"/>
                  <a:gd name="connsiteY1" fmla="*/ 106769 h 1140748"/>
                  <a:gd name="connsiteX2" fmla="*/ 138083 w 2376432"/>
                  <a:gd name="connsiteY2" fmla="*/ 538090 h 1140748"/>
                  <a:gd name="connsiteX3" fmla="*/ 1195482 w 2376432"/>
                  <a:gd name="connsiteY3" fmla="*/ 705549 h 1140748"/>
                  <a:gd name="connsiteX4" fmla="*/ 2139411 w 2376432"/>
                  <a:gd name="connsiteY4" fmla="*/ 1133312 h 1140748"/>
                  <a:gd name="connsiteX5" fmla="*/ 2355071 w 2376432"/>
                  <a:gd name="connsiteY5" fmla="*/ 952158 h 1140748"/>
                  <a:gd name="connsiteX6" fmla="*/ 2260182 w 2376432"/>
                  <a:gd name="connsiteY6" fmla="*/ 632981 h 1140748"/>
                  <a:gd name="connsiteX7" fmla="*/ 1216385 w 2376432"/>
                  <a:gd name="connsiteY7" fmla="*/ 607101 h 1140748"/>
                  <a:gd name="connsiteX8" fmla="*/ 422755 w 2376432"/>
                  <a:gd name="connsiteY8" fmla="*/ 37758 h 1140748"/>
                  <a:gd name="connsiteX0" fmla="*/ 422275 w 2375952"/>
                  <a:gd name="connsiteY0" fmla="*/ 37758 h 1139544"/>
                  <a:gd name="connsiteX1" fmla="*/ 42712 w 2375952"/>
                  <a:gd name="connsiteY1" fmla="*/ 106769 h 1139544"/>
                  <a:gd name="connsiteX2" fmla="*/ 137603 w 2375952"/>
                  <a:gd name="connsiteY2" fmla="*/ 538090 h 1139544"/>
                  <a:gd name="connsiteX3" fmla="*/ 1186375 w 2375952"/>
                  <a:gd name="connsiteY3" fmla="*/ 731428 h 1139544"/>
                  <a:gd name="connsiteX4" fmla="*/ 2138931 w 2375952"/>
                  <a:gd name="connsiteY4" fmla="*/ 1133312 h 1139544"/>
                  <a:gd name="connsiteX5" fmla="*/ 2354591 w 2375952"/>
                  <a:gd name="connsiteY5" fmla="*/ 952158 h 1139544"/>
                  <a:gd name="connsiteX6" fmla="*/ 2259702 w 2375952"/>
                  <a:gd name="connsiteY6" fmla="*/ 632981 h 1139544"/>
                  <a:gd name="connsiteX7" fmla="*/ 1215905 w 2375952"/>
                  <a:gd name="connsiteY7" fmla="*/ 607101 h 1139544"/>
                  <a:gd name="connsiteX8" fmla="*/ 422275 w 2375952"/>
                  <a:gd name="connsiteY8" fmla="*/ 37758 h 1139544"/>
                  <a:gd name="connsiteX0" fmla="*/ 423332 w 2377009"/>
                  <a:gd name="connsiteY0" fmla="*/ 37758 h 1135396"/>
                  <a:gd name="connsiteX1" fmla="*/ 43769 w 2377009"/>
                  <a:gd name="connsiteY1" fmla="*/ 106769 h 1135396"/>
                  <a:gd name="connsiteX2" fmla="*/ 138660 w 2377009"/>
                  <a:gd name="connsiteY2" fmla="*/ 538090 h 1135396"/>
                  <a:gd name="connsiteX3" fmla="*/ 1206431 w 2377009"/>
                  <a:gd name="connsiteY3" fmla="*/ 837256 h 1135396"/>
                  <a:gd name="connsiteX4" fmla="*/ 2139988 w 2377009"/>
                  <a:gd name="connsiteY4" fmla="*/ 1133312 h 1135396"/>
                  <a:gd name="connsiteX5" fmla="*/ 2355648 w 2377009"/>
                  <a:gd name="connsiteY5" fmla="*/ 952158 h 1135396"/>
                  <a:gd name="connsiteX6" fmla="*/ 2260759 w 2377009"/>
                  <a:gd name="connsiteY6" fmla="*/ 632981 h 1135396"/>
                  <a:gd name="connsiteX7" fmla="*/ 1216962 w 2377009"/>
                  <a:gd name="connsiteY7" fmla="*/ 607101 h 1135396"/>
                  <a:gd name="connsiteX8" fmla="*/ 423332 w 2377009"/>
                  <a:gd name="connsiteY8" fmla="*/ 37758 h 1135396"/>
                  <a:gd name="connsiteX0" fmla="*/ 423334 w 2416907"/>
                  <a:gd name="connsiteY0" fmla="*/ 37758 h 1135396"/>
                  <a:gd name="connsiteX1" fmla="*/ 43771 w 2416907"/>
                  <a:gd name="connsiteY1" fmla="*/ 106769 h 1135396"/>
                  <a:gd name="connsiteX2" fmla="*/ 138662 w 2416907"/>
                  <a:gd name="connsiteY2" fmla="*/ 538090 h 1135396"/>
                  <a:gd name="connsiteX3" fmla="*/ 1206433 w 2416907"/>
                  <a:gd name="connsiteY3" fmla="*/ 837256 h 1135396"/>
                  <a:gd name="connsiteX4" fmla="*/ 1589026 w 2416907"/>
                  <a:gd name="connsiteY4" fmla="*/ 1133312 h 1135396"/>
                  <a:gd name="connsiteX5" fmla="*/ 2355650 w 2416907"/>
                  <a:gd name="connsiteY5" fmla="*/ 952158 h 1135396"/>
                  <a:gd name="connsiteX6" fmla="*/ 2260761 w 2416907"/>
                  <a:gd name="connsiteY6" fmla="*/ 632981 h 1135396"/>
                  <a:gd name="connsiteX7" fmla="*/ 1216964 w 2416907"/>
                  <a:gd name="connsiteY7" fmla="*/ 607101 h 1135396"/>
                  <a:gd name="connsiteX8" fmla="*/ 423334 w 2416907"/>
                  <a:gd name="connsiteY8" fmla="*/ 37758 h 1135396"/>
                  <a:gd name="connsiteX0" fmla="*/ 414280 w 2407855"/>
                  <a:gd name="connsiteY0" fmla="*/ 37758 h 1136880"/>
                  <a:gd name="connsiteX1" fmla="*/ 34717 w 2407855"/>
                  <a:gd name="connsiteY1" fmla="*/ 106769 h 1136880"/>
                  <a:gd name="connsiteX2" fmla="*/ 129608 w 2407855"/>
                  <a:gd name="connsiteY2" fmla="*/ 538090 h 1136880"/>
                  <a:gd name="connsiteX3" fmla="*/ 1026390 w 2407855"/>
                  <a:gd name="connsiteY3" fmla="*/ 794925 h 1136880"/>
                  <a:gd name="connsiteX4" fmla="*/ 1579972 w 2407855"/>
                  <a:gd name="connsiteY4" fmla="*/ 1133312 h 1136880"/>
                  <a:gd name="connsiteX5" fmla="*/ 2346596 w 2407855"/>
                  <a:gd name="connsiteY5" fmla="*/ 952158 h 1136880"/>
                  <a:gd name="connsiteX6" fmla="*/ 2251707 w 2407855"/>
                  <a:gd name="connsiteY6" fmla="*/ 632981 h 1136880"/>
                  <a:gd name="connsiteX7" fmla="*/ 1207910 w 2407855"/>
                  <a:gd name="connsiteY7" fmla="*/ 607101 h 1136880"/>
                  <a:gd name="connsiteX8" fmla="*/ 414280 w 2407855"/>
                  <a:gd name="connsiteY8" fmla="*/ 37758 h 1136880"/>
                  <a:gd name="connsiteX0" fmla="*/ 414280 w 2389209"/>
                  <a:gd name="connsiteY0" fmla="*/ 37758 h 1136760"/>
                  <a:gd name="connsiteX1" fmla="*/ 34717 w 2389209"/>
                  <a:gd name="connsiteY1" fmla="*/ 106769 h 1136760"/>
                  <a:gd name="connsiteX2" fmla="*/ 129608 w 2389209"/>
                  <a:gd name="connsiteY2" fmla="*/ 538090 h 1136760"/>
                  <a:gd name="connsiteX3" fmla="*/ 1026390 w 2389209"/>
                  <a:gd name="connsiteY3" fmla="*/ 794925 h 1136760"/>
                  <a:gd name="connsiteX4" fmla="*/ 1579972 w 2389209"/>
                  <a:gd name="connsiteY4" fmla="*/ 1133312 h 1136760"/>
                  <a:gd name="connsiteX5" fmla="*/ 2346596 w 2389209"/>
                  <a:gd name="connsiteY5" fmla="*/ 952158 h 1136760"/>
                  <a:gd name="connsiteX6" fmla="*/ 2194712 w 2389209"/>
                  <a:gd name="connsiteY6" fmla="*/ 664729 h 1136760"/>
                  <a:gd name="connsiteX7" fmla="*/ 1207910 w 2389209"/>
                  <a:gd name="connsiteY7" fmla="*/ 607101 h 1136760"/>
                  <a:gd name="connsiteX8" fmla="*/ 414280 w 2389209"/>
                  <a:gd name="connsiteY8" fmla="*/ 37758 h 1136760"/>
                  <a:gd name="connsiteX0" fmla="*/ 414280 w 2389209"/>
                  <a:gd name="connsiteY0" fmla="*/ 31497 h 1130499"/>
                  <a:gd name="connsiteX1" fmla="*/ 34717 w 2389209"/>
                  <a:gd name="connsiteY1" fmla="*/ 100508 h 1130499"/>
                  <a:gd name="connsiteX2" fmla="*/ 129608 w 2389209"/>
                  <a:gd name="connsiteY2" fmla="*/ 531829 h 1130499"/>
                  <a:gd name="connsiteX3" fmla="*/ 1026390 w 2389209"/>
                  <a:gd name="connsiteY3" fmla="*/ 788664 h 1130499"/>
                  <a:gd name="connsiteX4" fmla="*/ 1579972 w 2389209"/>
                  <a:gd name="connsiteY4" fmla="*/ 1127051 h 1130499"/>
                  <a:gd name="connsiteX5" fmla="*/ 2346596 w 2389209"/>
                  <a:gd name="connsiteY5" fmla="*/ 945897 h 1130499"/>
                  <a:gd name="connsiteX6" fmla="*/ 2194712 w 2389209"/>
                  <a:gd name="connsiteY6" fmla="*/ 658468 h 1130499"/>
                  <a:gd name="connsiteX7" fmla="*/ 1321903 w 2389209"/>
                  <a:gd name="connsiteY7" fmla="*/ 516177 h 1130499"/>
                  <a:gd name="connsiteX8" fmla="*/ 414280 w 2389209"/>
                  <a:gd name="connsiteY8" fmla="*/ 31497 h 1130499"/>
                  <a:gd name="connsiteX0" fmla="*/ 473897 w 2448826"/>
                  <a:gd name="connsiteY0" fmla="*/ 15086 h 1114088"/>
                  <a:gd name="connsiteX1" fmla="*/ 18338 w 2448826"/>
                  <a:gd name="connsiteY1" fmla="*/ 158177 h 1114088"/>
                  <a:gd name="connsiteX2" fmla="*/ 189225 w 2448826"/>
                  <a:gd name="connsiteY2" fmla="*/ 515418 h 1114088"/>
                  <a:gd name="connsiteX3" fmla="*/ 1086007 w 2448826"/>
                  <a:gd name="connsiteY3" fmla="*/ 772253 h 1114088"/>
                  <a:gd name="connsiteX4" fmla="*/ 1639589 w 2448826"/>
                  <a:gd name="connsiteY4" fmla="*/ 1110640 h 1114088"/>
                  <a:gd name="connsiteX5" fmla="*/ 2406213 w 2448826"/>
                  <a:gd name="connsiteY5" fmla="*/ 929486 h 1114088"/>
                  <a:gd name="connsiteX6" fmla="*/ 2254329 w 2448826"/>
                  <a:gd name="connsiteY6" fmla="*/ 642057 h 1114088"/>
                  <a:gd name="connsiteX7" fmla="*/ 1381520 w 2448826"/>
                  <a:gd name="connsiteY7" fmla="*/ 499766 h 1114088"/>
                  <a:gd name="connsiteX8" fmla="*/ 473897 w 2448826"/>
                  <a:gd name="connsiteY8" fmla="*/ 15086 h 1114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48826" h="1114088">
                    <a:moveTo>
                      <a:pt x="473897" y="15086"/>
                    </a:moveTo>
                    <a:cubicBezTo>
                      <a:pt x="246700" y="-41845"/>
                      <a:pt x="65783" y="74788"/>
                      <a:pt x="18338" y="158177"/>
                    </a:cubicBezTo>
                    <a:cubicBezTo>
                      <a:pt x="-29107" y="241566"/>
                      <a:pt x="11280" y="413072"/>
                      <a:pt x="189225" y="515418"/>
                    </a:cubicBezTo>
                    <a:cubicBezTo>
                      <a:pt x="367170" y="617764"/>
                      <a:pt x="844280" y="673049"/>
                      <a:pt x="1086007" y="772253"/>
                    </a:cubicBezTo>
                    <a:cubicBezTo>
                      <a:pt x="1327734" y="871457"/>
                      <a:pt x="1419555" y="1084435"/>
                      <a:pt x="1639589" y="1110640"/>
                    </a:cubicBezTo>
                    <a:cubicBezTo>
                      <a:pt x="1859623" y="1136845"/>
                      <a:pt x="2303756" y="1007583"/>
                      <a:pt x="2406213" y="929486"/>
                    </a:cubicBezTo>
                    <a:cubicBezTo>
                      <a:pt x="2508670" y="851389"/>
                      <a:pt x="2413918" y="706755"/>
                      <a:pt x="2254329" y="642057"/>
                    </a:cubicBezTo>
                    <a:cubicBezTo>
                      <a:pt x="2094740" y="577359"/>
                      <a:pt x="1678259" y="604261"/>
                      <a:pt x="1381520" y="499766"/>
                    </a:cubicBezTo>
                    <a:cubicBezTo>
                      <a:pt x="1084781" y="395271"/>
                      <a:pt x="701094" y="72017"/>
                      <a:pt x="473897" y="15086"/>
                    </a:cubicBezTo>
                    <a:close/>
                  </a:path>
                </a:pathLst>
              </a:custGeom>
              <a:solidFill>
                <a:srgbClr val="990000">
                  <a:alpha val="20000"/>
                </a:srgbClr>
              </a:solidFill>
              <a:ln w="9525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5" name="Oval 14"/>
              <p:cNvSpPr/>
              <p:nvPr/>
            </p:nvSpPr>
            <p:spPr bwMode="auto">
              <a:xfrm>
                <a:off x="2384284" y="2353352"/>
                <a:ext cx="381000" cy="381000"/>
              </a:xfrm>
              <a:prstGeom prst="ellipse">
                <a:avLst/>
              </a:prstGeom>
              <a:solidFill>
                <a:srgbClr val="99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X</a:t>
                </a:r>
              </a:p>
            </p:txBody>
          </p:sp>
          <p:sp>
            <p:nvSpPr>
              <p:cNvPr id="16" name="Oval 15"/>
              <p:cNvSpPr/>
              <p:nvPr/>
            </p:nvSpPr>
            <p:spPr bwMode="auto">
              <a:xfrm>
                <a:off x="1393684" y="2353352"/>
                <a:ext cx="381000" cy="381000"/>
              </a:xfrm>
              <a:prstGeom prst="ellipse">
                <a:avLst/>
              </a:prstGeom>
              <a:solidFill>
                <a:srgbClr val="FFCC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1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X</a:t>
                </a:r>
                <a:endParaRPr kumimoji="0" lang="en-US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 bwMode="auto">
              <a:xfrm>
                <a:off x="540611" y="2848652"/>
                <a:ext cx="35814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" name="Straight Connector 17"/>
              <p:cNvCxnSpPr/>
              <p:nvPr/>
            </p:nvCxnSpPr>
            <p:spPr bwMode="auto">
              <a:xfrm>
                <a:off x="540611" y="3458252"/>
                <a:ext cx="35814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" name="Straight Connector 18"/>
              <p:cNvCxnSpPr/>
              <p:nvPr/>
            </p:nvCxnSpPr>
            <p:spPr bwMode="auto">
              <a:xfrm>
                <a:off x="540611" y="2239052"/>
                <a:ext cx="35814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" name="Straight Arrow Connector 19"/>
              <p:cNvCxnSpPr>
                <a:endCxn id="16" idx="1"/>
              </p:cNvCxnSpPr>
              <p:nvPr/>
            </p:nvCxnSpPr>
            <p:spPr bwMode="auto">
              <a:xfrm>
                <a:off x="1221177" y="2162852"/>
                <a:ext cx="228303" cy="246296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" name="Straight Arrow Connector 20"/>
              <p:cNvCxnSpPr>
                <a:endCxn id="15" idx="7"/>
              </p:cNvCxnSpPr>
              <p:nvPr/>
            </p:nvCxnSpPr>
            <p:spPr bwMode="auto">
              <a:xfrm flipH="1">
                <a:off x="2709488" y="2162852"/>
                <a:ext cx="189769" cy="246296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" name="Straight Arrow Connector 21"/>
              <p:cNvCxnSpPr>
                <a:endCxn id="15" idx="1"/>
              </p:cNvCxnSpPr>
              <p:nvPr/>
            </p:nvCxnSpPr>
            <p:spPr bwMode="auto">
              <a:xfrm>
                <a:off x="2210339" y="2162852"/>
                <a:ext cx="229741" cy="246296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" name="Straight Arrow Connector 22"/>
              <p:cNvCxnSpPr>
                <a:stCxn id="15" idx="3"/>
                <a:endCxn id="24" idx="7"/>
              </p:cNvCxnSpPr>
              <p:nvPr/>
            </p:nvCxnSpPr>
            <p:spPr bwMode="auto">
              <a:xfrm flipH="1">
                <a:off x="2155981" y="2678556"/>
                <a:ext cx="284099" cy="378292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24" name="Oval 23"/>
              <p:cNvSpPr/>
              <p:nvPr/>
            </p:nvSpPr>
            <p:spPr bwMode="auto">
              <a:xfrm>
                <a:off x="1830777" y="3001052"/>
                <a:ext cx="381000" cy="381000"/>
              </a:xfrm>
              <a:prstGeom prst="ellipse">
                <a:avLst/>
              </a:prstGeom>
              <a:solidFill>
                <a:srgbClr val="FFFF8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+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cxnSp>
            <p:nvCxnSpPr>
              <p:cNvPr id="25" name="Straight Arrow Connector 24"/>
              <p:cNvCxnSpPr>
                <a:stCxn id="16" idx="4"/>
                <a:endCxn id="24" idx="1"/>
              </p:cNvCxnSpPr>
              <p:nvPr/>
            </p:nvCxnSpPr>
            <p:spPr bwMode="auto">
              <a:xfrm>
                <a:off x="1584184" y="2734352"/>
                <a:ext cx="302389" cy="322496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" name="Straight Arrow Connector 25"/>
              <p:cNvCxnSpPr>
                <a:endCxn id="16" idx="7"/>
              </p:cNvCxnSpPr>
              <p:nvPr/>
            </p:nvCxnSpPr>
            <p:spPr bwMode="auto">
              <a:xfrm flipH="1">
                <a:off x="1718888" y="2133600"/>
                <a:ext cx="171079" cy="27554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" name="Straight Connector 26"/>
              <p:cNvCxnSpPr/>
              <p:nvPr/>
            </p:nvCxnSpPr>
            <p:spPr bwMode="auto">
              <a:xfrm>
                <a:off x="540611" y="3991652"/>
                <a:ext cx="35814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8" name="Straight Arrow Connector 27"/>
              <p:cNvCxnSpPr>
                <a:endCxn id="33" idx="1"/>
              </p:cNvCxnSpPr>
              <p:nvPr/>
            </p:nvCxnSpPr>
            <p:spPr bwMode="auto">
              <a:xfrm>
                <a:off x="2972097" y="2725504"/>
                <a:ext cx="197264" cy="246296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9" name="Straight Arrow Connector 28"/>
              <p:cNvCxnSpPr>
                <a:endCxn id="30" idx="7"/>
              </p:cNvCxnSpPr>
              <p:nvPr/>
            </p:nvCxnSpPr>
            <p:spPr bwMode="auto">
              <a:xfrm flipH="1">
                <a:off x="3905463" y="3241208"/>
                <a:ext cx="285537" cy="378292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30" name="Oval 29"/>
              <p:cNvSpPr/>
              <p:nvPr/>
            </p:nvSpPr>
            <p:spPr bwMode="auto">
              <a:xfrm>
                <a:off x="3580259" y="3563704"/>
                <a:ext cx="381000" cy="381000"/>
              </a:xfrm>
              <a:prstGeom prst="ellipse">
                <a:avLst/>
              </a:prstGeom>
              <a:solidFill>
                <a:srgbClr val="FFFF8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+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cxnSp>
            <p:nvCxnSpPr>
              <p:cNvPr id="31" name="Straight Arrow Connector 30"/>
              <p:cNvCxnSpPr>
                <a:stCxn id="33" idx="4"/>
                <a:endCxn id="30" idx="1"/>
              </p:cNvCxnSpPr>
              <p:nvPr/>
            </p:nvCxnSpPr>
            <p:spPr bwMode="auto">
              <a:xfrm>
                <a:off x="3304065" y="3297004"/>
                <a:ext cx="331990" cy="322496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2" name="Straight Arrow Connector 31"/>
              <p:cNvCxnSpPr>
                <a:endCxn id="33" idx="7"/>
              </p:cNvCxnSpPr>
              <p:nvPr/>
            </p:nvCxnSpPr>
            <p:spPr bwMode="auto">
              <a:xfrm flipH="1">
                <a:off x="3438769" y="2696252"/>
                <a:ext cx="202118" cy="27554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33" name="Oval 32"/>
              <p:cNvSpPr/>
              <p:nvPr/>
            </p:nvSpPr>
            <p:spPr bwMode="auto">
              <a:xfrm>
                <a:off x="3113565" y="2916004"/>
                <a:ext cx="381000" cy="381000"/>
              </a:xfrm>
              <a:prstGeom prst="ellipse">
                <a:avLst/>
              </a:prstGeom>
              <a:solidFill>
                <a:srgbClr val="99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X</a:t>
                </a:r>
                <a:endParaRPr kumimoji="0" lang="en-US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536275" y="2292700"/>
                <a:ext cx="606725" cy="3761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S</a:t>
                </a:r>
                <a:r>
                  <a:rPr lang="en-US" sz="1600" baseline="-25000" dirty="0" smtClean="0"/>
                  <a:t>1</a:t>
                </a:r>
                <a:endParaRPr lang="en-US" sz="1600" baseline="-25000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36275" y="2943220"/>
                <a:ext cx="606725" cy="3761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S</a:t>
                </a:r>
                <a:r>
                  <a:rPr lang="en-US" sz="1600" baseline="-25000" dirty="0" smtClean="0"/>
                  <a:t>2</a:t>
                </a:r>
                <a:endParaRPr lang="en-US" sz="1600" baseline="-25000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62153" y="3532526"/>
                <a:ext cx="504648" cy="3761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S</a:t>
                </a:r>
                <a:r>
                  <a:rPr lang="en-US" sz="1600" baseline="-25000" dirty="0" smtClean="0"/>
                  <a:t>3</a:t>
                </a:r>
                <a:endParaRPr lang="en-US" sz="1600" baseline="-25000" dirty="0"/>
              </a:p>
            </p:txBody>
          </p:sp>
        </p:grpSp>
        <p:cxnSp>
          <p:nvCxnSpPr>
            <p:cNvPr id="12" name="Straight Arrow Connector 11"/>
            <p:cNvCxnSpPr/>
            <p:nvPr/>
          </p:nvCxnSpPr>
          <p:spPr bwMode="auto">
            <a:xfrm>
              <a:off x="1851174" y="5518291"/>
              <a:ext cx="1" cy="1662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38" name="Down Arrow 37"/>
          <p:cNvSpPr/>
          <p:nvPr/>
        </p:nvSpPr>
        <p:spPr bwMode="auto">
          <a:xfrm>
            <a:off x="228600" y="3905606"/>
            <a:ext cx="497636" cy="1424327"/>
          </a:xfrm>
          <a:prstGeom prst="downArrow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Cycles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267200" y="3808676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</a:t>
            </a:r>
            <a:r>
              <a:rPr lang="en-US" i="1" baseline="-25000" dirty="0" smtClean="0"/>
              <a:t>1</a:t>
            </a:r>
            <a:r>
              <a:rPr lang="en-US" dirty="0" smtClean="0"/>
              <a:t>(t)= </a:t>
            </a:r>
            <a:r>
              <a:rPr lang="en-US" i="1" dirty="0" smtClean="0"/>
              <a:t>f</a:t>
            </a:r>
            <a:r>
              <a:rPr lang="en-US" i="1" baseline="-25000" dirty="0" smtClean="0"/>
              <a:t>1</a:t>
            </a:r>
            <a:r>
              <a:rPr lang="en-US" dirty="0"/>
              <a:t>(</a:t>
            </a:r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b="1" baseline="-25000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(t)</a:t>
            </a:r>
            <a:r>
              <a:rPr lang="en-US" dirty="0"/>
              <a:t>,</a:t>
            </a:r>
            <a:r>
              <a:rPr lang="en-US" b="1" dirty="0"/>
              <a:t> A</a:t>
            </a:r>
            <a:r>
              <a:rPr lang="en-US" b="1" baseline="-25000" dirty="0"/>
              <a:t>n</a:t>
            </a:r>
            <a:r>
              <a:rPr lang="en-US" dirty="0"/>
              <a:t>(t-1),</a:t>
            </a:r>
            <a:r>
              <a:rPr lang="en-US" b="1" dirty="0"/>
              <a:t> A</a:t>
            </a:r>
            <a:r>
              <a:rPr lang="en-US" b="1" baseline="-25000" dirty="0"/>
              <a:t>n</a:t>
            </a:r>
            <a:r>
              <a:rPr lang="en-US" dirty="0"/>
              <a:t>(t-2)), </a:t>
            </a:r>
            <a:r>
              <a:rPr lang="en-US" i="1" dirty="0"/>
              <a:t>n=a…d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267200" y="4330408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</a:t>
            </a:r>
            <a:r>
              <a:rPr lang="en-US" i="1" baseline="-25000" dirty="0" smtClean="0"/>
              <a:t>2</a:t>
            </a:r>
            <a:r>
              <a:rPr lang="en-US" dirty="0" smtClean="0"/>
              <a:t>(t)= </a:t>
            </a:r>
            <a:r>
              <a:rPr lang="en-US" i="1" dirty="0" smtClean="0"/>
              <a:t>f</a:t>
            </a:r>
            <a:r>
              <a:rPr lang="en-US" i="1" baseline="-25000" dirty="0" smtClean="0"/>
              <a:t>2</a:t>
            </a:r>
            <a:r>
              <a:rPr lang="en-US" dirty="0"/>
              <a:t>(</a:t>
            </a:r>
            <a:r>
              <a:rPr lang="en-US" b="1" dirty="0"/>
              <a:t>A</a:t>
            </a:r>
            <a:r>
              <a:rPr lang="en-US" b="1" baseline="-25000" dirty="0"/>
              <a:t>n</a:t>
            </a:r>
            <a:r>
              <a:rPr lang="en-US" dirty="0"/>
              <a:t>(t),</a:t>
            </a: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b="1" baseline="-25000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(t-1)</a:t>
            </a:r>
            <a:r>
              <a:rPr lang="en-US" dirty="0"/>
              <a:t>,</a:t>
            </a:r>
            <a:r>
              <a:rPr lang="en-US" b="1" dirty="0"/>
              <a:t> A</a:t>
            </a:r>
            <a:r>
              <a:rPr lang="en-US" b="1" baseline="-25000" dirty="0"/>
              <a:t>n</a:t>
            </a:r>
            <a:r>
              <a:rPr lang="en-US" dirty="0"/>
              <a:t>(t-2)), </a:t>
            </a:r>
            <a:r>
              <a:rPr lang="en-US" i="1" dirty="0"/>
              <a:t>n=a…d</a:t>
            </a:r>
            <a:endParaRPr lang="en-US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267200" y="4863808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</a:t>
            </a:r>
            <a:r>
              <a:rPr lang="en-US" i="1" baseline="-25000" dirty="0" smtClean="0"/>
              <a:t>3</a:t>
            </a:r>
            <a:r>
              <a:rPr lang="en-US" dirty="0" smtClean="0"/>
              <a:t>(t)= </a:t>
            </a:r>
            <a:r>
              <a:rPr lang="en-US" i="1" dirty="0" smtClean="0"/>
              <a:t>f</a:t>
            </a:r>
            <a:r>
              <a:rPr lang="en-US" i="1" baseline="-25000" dirty="0" smtClean="0"/>
              <a:t>3</a:t>
            </a:r>
            <a:r>
              <a:rPr lang="en-US" dirty="0"/>
              <a:t>(</a:t>
            </a:r>
            <a:r>
              <a:rPr lang="en-US" b="1" dirty="0"/>
              <a:t>A</a:t>
            </a:r>
            <a:r>
              <a:rPr lang="en-US" b="1" baseline="-25000" dirty="0"/>
              <a:t>n</a:t>
            </a:r>
            <a:r>
              <a:rPr lang="en-US" dirty="0"/>
              <a:t>(t),</a:t>
            </a:r>
            <a:r>
              <a:rPr lang="en-US" b="1" dirty="0"/>
              <a:t> A</a:t>
            </a:r>
            <a:r>
              <a:rPr lang="en-US" b="1" baseline="-25000" dirty="0"/>
              <a:t>n</a:t>
            </a:r>
            <a:r>
              <a:rPr lang="en-US" dirty="0"/>
              <a:t>(t-1),</a:t>
            </a: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b="1" baseline="-25000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(t-2)</a:t>
            </a:r>
            <a:r>
              <a:rPr lang="en-US" dirty="0"/>
              <a:t>), </a:t>
            </a:r>
            <a:r>
              <a:rPr lang="en-US" i="1" dirty="0"/>
              <a:t>n=a…d</a:t>
            </a:r>
            <a:endParaRPr lang="en-US" b="1" dirty="0"/>
          </a:p>
        </p:txBody>
      </p:sp>
      <p:sp>
        <p:nvSpPr>
          <p:cNvPr id="42" name="Rectangle 41"/>
          <p:cNvSpPr/>
          <p:nvPr/>
        </p:nvSpPr>
        <p:spPr bwMode="auto">
          <a:xfrm>
            <a:off x="4267200" y="3772457"/>
            <a:ext cx="4191000" cy="156154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43000" y="3352800"/>
            <a:ext cx="342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791151" y="3352800"/>
            <a:ext cx="342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172151" y="3364468"/>
            <a:ext cx="342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705551" y="3362325"/>
            <a:ext cx="342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7" name="Cloud 6"/>
          <p:cNvSpPr/>
          <p:nvPr/>
        </p:nvSpPr>
        <p:spPr bwMode="auto">
          <a:xfrm>
            <a:off x="1143000" y="3683928"/>
            <a:ext cx="2872788" cy="1775007"/>
          </a:xfrm>
          <a:prstGeom prst="cloud">
            <a:avLst/>
          </a:prstGeom>
          <a:solidFill>
            <a:schemeClr val="tx1">
              <a:alpha val="34118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4218432" y="1764268"/>
            <a:ext cx="4191000" cy="392111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184904" y="1764268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</a:t>
            </a:r>
            <a:r>
              <a:rPr lang="en-US" dirty="0" smtClean="0"/>
              <a:t>(t)=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b="1" dirty="0" smtClean="0"/>
              <a:t>A</a:t>
            </a:r>
            <a:r>
              <a:rPr lang="en-US" b="1" baseline="-25000" dirty="0" smtClean="0"/>
              <a:t>n</a:t>
            </a:r>
            <a:r>
              <a:rPr lang="en-US" dirty="0" smtClean="0"/>
              <a:t>(t),</a:t>
            </a:r>
            <a:r>
              <a:rPr lang="en-US" b="1" dirty="0"/>
              <a:t> </a:t>
            </a:r>
            <a:r>
              <a:rPr lang="en-US" b="1" dirty="0" smtClean="0"/>
              <a:t>A</a:t>
            </a:r>
            <a:r>
              <a:rPr lang="en-US" b="1" baseline="-25000" dirty="0" smtClean="0"/>
              <a:t>n</a:t>
            </a:r>
            <a:r>
              <a:rPr lang="en-US" dirty="0" smtClean="0"/>
              <a:t>(t-1),</a:t>
            </a:r>
            <a:r>
              <a:rPr lang="en-US" b="1" dirty="0" smtClean="0"/>
              <a:t> A</a:t>
            </a:r>
            <a:r>
              <a:rPr lang="en-US" b="1" baseline="-25000" dirty="0" smtClean="0"/>
              <a:t>n</a:t>
            </a:r>
            <a:r>
              <a:rPr lang="en-US" dirty="0" smtClean="0"/>
              <a:t>(t-2)), </a:t>
            </a:r>
            <a:r>
              <a:rPr lang="en-US" i="1" dirty="0" smtClean="0"/>
              <a:t>n=a…d</a:t>
            </a:r>
            <a:endParaRPr lang="en-US" i="1" dirty="0"/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693" y="1295400"/>
            <a:ext cx="2230920" cy="1676400"/>
          </a:xfrm>
          <a:prstGeom prst="rect">
            <a:avLst/>
          </a:prstGeom>
        </p:spPr>
      </p:pic>
      <p:sp>
        <p:nvSpPr>
          <p:cNvPr id="50" name="Cloud 49"/>
          <p:cNvSpPr/>
          <p:nvPr/>
        </p:nvSpPr>
        <p:spPr bwMode="auto">
          <a:xfrm>
            <a:off x="1143000" y="1600200"/>
            <a:ext cx="2034042" cy="1219200"/>
          </a:xfrm>
          <a:prstGeom prst="cloud">
            <a:avLst/>
          </a:prstGeom>
          <a:solidFill>
            <a:schemeClr val="tx1">
              <a:alpha val="34118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78221" y="2249269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Full history of I/O signal activities are utilized to estimate internal activities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4179" y="5525869"/>
            <a:ext cx="88312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Only part of activities contribute to power consumption of decomp. model  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Uncertainty</a:t>
            </a:r>
            <a:r>
              <a:rPr lang="en-US" dirty="0" smtClean="0"/>
              <a:t> </a:t>
            </a:r>
            <a:r>
              <a:rPr lang="en-US" dirty="0"/>
              <a:t>of each model is </a:t>
            </a:r>
            <a:r>
              <a:rPr lang="en-US" dirty="0" smtClean="0"/>
              <a:t>decreased </a:t>
            </a:r>
          </a:p>
        </p:txBody>
      </p:sp>
    </p:spTree>
    <p:extLst>
      <p:ext uri="{BB962C8B-B14F-4D97-AF65-F5344CB8AC3E}">
        <p14:creationId xmlns:p14="http://schemas.microsoft.com/office/powerpoint/2010/main" val="159824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Summary and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909" y="1111203"/>
            <a:ext cx="8174182" cy="4811118"/>
          </a:xfrm>
        </p:spPr>
        <p:txBody>
          <a:bodyPr/>
          <a:lstStyle/>
          <a:p>
            <a:r>
              <a:rPr lang="en-US" dirty="0" smtClean="0"/>
              <a:t>Cycle model</a:t>
            </a:r>
          </a:p>
          <a:p>
            <a:pPr lvl="1"/>
            <a:r>
              <a:rPr lang="en-US" dirty="0" smtClean="0"/>
              <a:t>Single model, different activity</a:t>
            </a:r>
          </a:p>
          <a:p>
            <a:pPr lvl="1"/>
            <a:r>
              <a:rPr lang="en-US" smtClean="0"/>
              <a:t>Computation overhead</a:t>
            </a:r>
            <a:endParaRPr lang="en-US" dirty="0" smtClean="0"/>
          </a:p>
          <a:p>
            <a:pPr lvl="4"/>
            <a:endParaRPr lang="en-US" dirty="0" smtClean="0"/>
          </a:p>
          <a:p>
            <a:r>
              <a:rPr lang="en-US" dirty="0"/>
              <a:t>I</a:t>
            </a:r>
            <a:r>
              <a:rPr lang="en-US" dirty="0" smtClean="0"/>
              <a:t>nvocation model</a:t>
            </a:r>
          </a:p>
          <a:p>
            <a:pPr lvl="1"/>
            <a:r>
              <a:rPr lang="en-US" dirty="0" smtClean="0"/>
              <a:t>Single model, total activity</a:t>
            </a:r>
          </a:p>
          <a:p>
            <a:pPr lvl="1"/>
            <a:r>
              <a:rPr lang="en-US" dirty="0" smtClean="0"/>
              <a:t>Simple, but poor accuracy</a:t>
            </a:r>
          </a:p>
          <a:p>
            <a:pPr lvl="4"/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en-US" dirty="0"/>
              <a:t>D</a:t>
            </a:r>
            <a:r>
              <a:rPr lang="en-US" dirty="0" smtClean="0"/>
              <a:t>ecomposed model</a:t>
            </a:r>
          </a:p>
          <a:p>
            <a:pPr lvl="1"/>
            <a:r>
              <a:rPr lang="en-US" dirty="0" smtClean="0"/>
              <a:t>Cycle-by-cycle models, total activity</a:t>
            </a:r>
          </a:p>
          <a:p>
            <a:pPr lvl="1"/>
            <a:r>
              <a:rPr lang="en-US" dirty="0" smtClean="0"/>
              <a:t>Variation of </a:t>
            </a:r>
            <a:r>
              <a:rPr lang="en-US" b="1" i="1" dirty="0" smtClean="0">
                <a:solidFill>
                  <a:srgbClr val="FF0000"/>
                </a:solidFill>
              </a:rPr>
              <a:t>ensemble learning</a:t>
            </a:r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Decision </a:t>
            </a:r>
            <a:r>
              <a:rPr lang="en-US" dirty="0">
                <a:solidFill>
                  <a:srgbClr val="FF0000"/>
                </a:solidFill>
              </a:rPr>
              <a:t>tree regression </a:t>
            </a:r>
            <a:r>
              <a:rPr lang="en-US" dirty="0"/>
              <a:t>is </a:t>
            </a:r>
            <a:r>
              <a:rPr lang="en-US" dirty="0" smtClean="0"/>
              <a:t>utilized</a:t>
            </a:r>
          </a:p>
          <a:p>
            <a:pPr lvl="1"/>
            <a:r>
              <a:rPr lang="en-US" dirty="0" smtClean="0"/>
              <a:t>Decision tree based feature selection is applied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4142238" y="1088416"/>
            <a:ext cx="2831513" cy="421414"/>
          </a:xfrm>
          <a:prstGeom prst="rect">
            <a:avLst/>
          </a:prstGeom>
        </p:spPr>
        <p:txBody>
          <a:bodyPr wrap="none" lIns="82058" tIns="41029" rIns="82058" bIns="41029">
            <a:spAutoFit/>
          </a:bodyPr>
          <a:lstStyle/>
          <a:p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2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ea typeface="ＭＳ ゴシック"/>
                <a:cs typeface="Times New Roman" panose="02020603050405020304" pitchFamily="18" charset="0"/>
              </a:rPr>
              <a:t>≅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avg</a:t>
            </a:r>
            <a:r>
              <a:rPr lang="en-US" sz="22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2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cycle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(A(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142238" y="2506521"/>
            <a:ext cx="2246416" cy="421414"/>
          </a:xfrm>
          <a:prstGeom prst="rect">
            <a:avLst/>
          </a:prstGeom>
        </p:spPr>
        <p:txBody>
          <a:bodyPr wrap="none" lIns="82058" tIns="41029" rIns="82058" bIns="41029">
            <a:spAutoFit/>
          </a:bodyPr>
          <a:lstStyle/>
          <a:p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2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ea typeface="ＭＳ ゴシック"/>
                <a:cs typeface="Times New Roman" panose="02020603050405020304" pitchFamily="18" charset="0"/>
              </a:rPr>
              <a:t>≅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2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(A(t))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142238" y="3918243"/>
            <a:ext cx="2664801" cy="421414"/>
          </a:xfrm>
          <a:prstGeom prst="rect">
            <a:avLst/>
          </a:prstGeom>
        </p:spPr>
        <p:txBody>
          <a:bodyPr wrap="none" lIns="82058" tIns="41029" rIns="82058" bIns="41029">
            <a:spAutoFit/>
          </a:bodyPr>
          <a:lstStyle/>
          <a:p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2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ea typeface="ＭＳ ゴシック"/>
                <a:cs typeface="Times New Roman" panose="02020603050405020304" pitchFamily="18" charset="0"/>
              </a:rPr>
              <a:t>≅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avg</a:t>
            </a:r>
            <a:r>
              <a:rPr lang="en-US" sz="22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2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S(i)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(A(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</a:p>
        </p:txBody>
      </p:sp>
      <p:sp>
        <p:nvSpPr>
          <p:cNvPr id="38" name="Date Placeholder 3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ICCAD15, 11/4/15</a:t>
            </a:r>
            <a:endParaRPr lang="en-US" dirty="0"/>
          </a:p>
        </p:txBody>
      </p:sp>
      <p:sp>
        <p:nvSpPr>
          <p:cNvPr id="39" name="Footer Placeholder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2015 D. Lee, T. Kim, K. Han, Y. Hoskote, L. John, A. Gerstlauer </a:t>
            </a:r>
            <a:endParaRPr lang="en-US" dirty="0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4DB3-D0A7-41E1-A620-266C96A4BFFB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408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908" y="838200"/>
            <a:ext cx="8354291" cy="5334000"/>
          </a:xfrm>
        </p:spPr>
        <p:txBody>
          <a:bodyPr/>
          <a:lstStyle/>
          <a:p>
            <a:r>
              <a:rPr lang="en-US" dirty="0" smtClean="0"/>
              <a:t>Setup</a:t>
            </a:r>
          </a:p>
          <a:p>
            <a:pPr lvl="1"/>
            <a:r>
              <a:rPr lang="en-US" dirty="0" smtClean="0"/>
              <a:t>Machine learning [</a:t>
            </a:r>
            <a:r>
              <a:rPr lang="en-US" dirty="0"/>
              <a:t>scikit-</a:t>
            </a:r>
            <a:r>
              <a:rPr lang="en-US" dirty="0" smtClean="0"/>
              <a:t>learn]</a:t>
            </a:r>
          </a:p>
          <a:p>
            <a:r>
              <a:rPr lang="en-US" dirty="0" smtClean="0"/>
              <a:t>Application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Training</a:t>
            </a:r>
          </a:p>
          <a:p>
            <a:pPr lvl="1"/>
            <a:r>
              <a:rPr lang="en-US" dirty="0" smtClean="0"/>
              <a:t>Gate </a:t>
            </a:r>
            <a:r>
              <a:rPr lang="en-US" dirty="0"/>
              <a:t>level power simulation: </a:t>
            </a:r>
            <a:r>
              <a:rPr lang="en-US" dirty="0" smtClean="0"/>
              <a:t>6 ~ 20 min</a:t>
            </a:r>
          </a:p>
          <a:p>
            <a:pPr lvl="1"/>
            <a:r>
              <a:rPr lang="en-US" dirty="0" smtClean="0"/>
              <a:t>Training time: 20 ~ 120 sec  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ICCAD15, 11/4/15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D. Lee, T. Kim, K. Han, Y. Hoskote, L. John, A. Gerstlauer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B5975-353C-48A7-B740-44A9A165097C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60286"/>
              </p:ext>
            </p:extLst>
          </p:nvPr>
        </p:nvGraphicFramePr>
        <p:xfrm>
          <a:off x="868986" y="2251113"/>
          <a:ext cx="7368563" cy="1935252"/>
        </p:xfrm>
        <a:graphic>
          <a:graphicData uri="http://schemas.openxmlformats.org/drawingml/2006/table">
            <a:tbl>
              <a:tblPr/>
              <a:tblGrid>
                <a:gridCol w="1124019"/>
                <a:gridCol w="619034"/>
                <a:gridCol w="774892"/>
                <a:gridCol w="954483"/>
                <a:gridCol w="832075"/>
                <a:gridCol w="828704"/>
                <a:gridCol w="1179452"/>
                <a:gridCol w="1055904"/>
              </a:tblGrid>
              <a:tr h="4871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Gates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I/O Ports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I/O Delay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Exec.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Cycles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Train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Invoc.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Test Invoc.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</a:t>
                      </a:r>
                      <a:b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Test Cycles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GEMM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2/1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DCT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6309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4/4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QUANT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3/1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36864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R2Y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4/1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806/742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HDR Kernel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7887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11/1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414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Power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909" y="914400"/>
            <a:ext cx="8174182" cy="5410200"/>
          </a:xfrm>
        </p:spPr>
        <p:txBody>
          <a:bodyPr/>
          <a:lstStyle/>
          <a:p>
            <a:r>
              <a:rPr lang="en-US" dirty="0"/>
              <a:t>Learning overhead and model accuracy </a:t>
            </a:r>
            <a:r>
              <a:rPr lang="en-US" dirty="0" smtClean="0"/>
              <a:t>comparison</a:t>
            </a:r>
          </a:p>
          <a:p>
            <a:pPr lvl="1"/>
            <a:r>
              <a:rPr lang="en-US" dirty="0" smtClean="0"/>
              <a:t>QUANT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3"/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ICCAD15, 11/4/15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2015 D. Lee, T. Kim, K. Han, Y. Hoskote, L. John, A. Gerstlauer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4DB3-D0A7-41E1-A620-266C96A4BFFB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205674" y="3254811"/>
            <a:ext cx="2591503" cy="1067744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>
              <a:tabLst>
                <a:tab pos="259281" algn="l"/>
              </a:tabLst>
            </a:pPr>
            <a:r>
              <a:rPr lang="en-US" sz="1600" i="1" dirty="0"/>
              <a:t>m</a:t>
            </a:r>
            <a:r>
              <a:rPr lang="en-US" sz="1600" dirty="0"/>
              <a:t>-</a:t>
            </a:r>
            <a:r>
              <a:rPr lang="en-US" sz="1600" dirty="0" smtClean="0"/>
              <a:t>L  : </a:t>
            </a:r>
            <a:r>
              <a:rPr lang="en-US" sz="1600" dirty="0"/>
              <a:t>w/ linear regression</a:t>
            </a:r>
          </a:p>
          <a:p>
            <a:pPr>
              <a:tabLst>
                <a:tab pos="259281" algn="l"/>
              </a:tabLst>
            </a:pPr>
            <a:r>
              <a:rPr lang="en-US" sz="1600" dirty="0"/>
              <a:t>C	</a:t>
            </a:r>
            <a:r>
              <a:rPr lang="en-US" sz="1600" dirty="0" smtClean="0"/>
              <a:t>    : </a:t>
            </a:r>
            <a:r>
              <a:rPr lang="en-US" sz="1600" dirty="0"/>
              <a:t>Cycle model</a:t>
            </a:r>
          </a:p>
          <a:p>
            <a:pPr>
              <a:tabLst>
                <a:tab pos="259281" algn="l"/>
              </a:tabLst>
            </a:pPr>
            <a:r>
              <a:rPr lang="en-US" sz="1600" dirty="0" smtClean="0"/>
              <a:t>I    </a:t>
            </a:r>
            <a:r>
              <a:rPr lang="en-US" sz="1600" dirty="0"/>
              <a:t>	</a:t>
            </a:r>
            <a:r>
              <a:rPr lang="en-US" sz="1600" dirty="0" smtClean="0"/>
              <a:t>: </a:t>
            </a:r>
            <a:r>
              <a:rPr lang="en-US" sz="1600" dirty="0"/>
              <a:t>Invocation model</a:t>
            </a:r>
          </a:p>
          <a:p>
            <a:pPr>
              <a:tabLst>
                <a:tab pos="259281" algn="l"/>
              </a:tabLst>
            </a:pPr>
            <a:r>
              <a:rPr lang="en-US" sz="1600" dirty="0"/>
              <a:t>E   	: Ensemble model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599" y="1483191"/>
            <a:ext cx="5970049" cy="4776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84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Learning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909" y="914400"/>
            <a:ext cx="8174182" cy="5410200"/>
          </a:xfrm>
        </p:spPr>
        <p:txBody>
          <a:bodyPr/>
          <a:lstStyle/>
          <a:p>
            <a:r>
              <a:rPr lang="en-US" dirty="0" smtClean="0"/>
              <a:t>Accuracy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Simulation Speed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303" lvl="1" indent="0"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Decision tree model is selected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ICCAD15, 11/4/15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2015 D. Lee, T. Kim, K. Han, Y. Hoskote, L. John, A. Gerstlauer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4DB3-D0A7-41E1-A620-266C96A4BFFB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7933" y="1275195"/>
            <a:ext cx="7901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DT: Decision Tree     GB: Gradient Boost, </a:t>
            </a:r>
          </a:p>
          <a:p>
            <a:r>
              <a:rPr lang="en-US" dirty="0" smtClean="0"/>
              <a:t>BR: Bayes Ridged    SVR: Supporting Vector Regression w/ RBF </a:t>
            </a:r>
            <a:r>
              <a:rPr lang="en-US" dirty="0"/>
              <a:t>k</a:t>
            </a:r>
            <a:r>
              <a:rPr lang="en-US" dirty="0" smtClean="0"/>
              <a:t>ernel</a:t>
            </a:r>
            <a:endParaRPr lang="en-US" dirty="0"/>
          </a:p>
        </p:txBody>
      </p:sp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0650062"/>
              </p:ext>
            </p:extLst>
          </p:nvPr>
        </p:nvGraphicFramePr>
        <p:xfrm>
          <a:off x="637934" y="1921526"/>
          <a:ext cx="8201025" cy="1871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6224817"/>
              </p:ext>
            </p:extLst>
          </p:nvPr>
        </p:nvGraphicFramePr>
        <p:xfrm>
          <a:off x="637934" y="4218709"/>
          <a:ext cx="8191500" cy="1645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2600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Accuracy and Speed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909" y="914400"/>
            <a:ext cx="8174182" cy="5410200"/>
          </a:xfrm>
        </p:spPr>
        <p:txBody>
          <a:bodyPr/>
          <a:lstStyle/>
          <a:p>
            <a:r>
              <a:rPr lang="en-US" dirty="0" smtClean="0"/>
              <a:t>Less than 3% MAE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Avg. 260 kcycles/s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300x faster than gate-level</a:t>
            </a:r>
          </a:p>
          <a:p>
            <a:pPr lvl="1"/>
            <a:r>
              <a:rPr lang="en-US" dirty="0"/>
              <a:t>9</a:t>
            </a:r>
            <a:r>
              <a:rPr lang="en-US" dirty="0" smtClean="0"/>
              <a:t>x faster than cycle model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ICCAD15, 11/4/15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2015 D. Lee, T. Kim, K. Han, Y. Hoskote, L. John, A. Gerstlauer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4DB3-D0A7-41E1-A620-266C96A4BFFB}" type="slidenum">
              <a:rPr lang="en-US" altLang="en-US" smtClean="0"/>
              <a:pPr/>
              <a:t>17</a:t>
            </a:fld>
            <a:endParaRPr lang="en-US" altLang="en-US" dirty="0"/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6912618"/>
              </p:ext>
            </p:extLst>
          </p:nvPr>
        </p:nvGraphicFramePr>
        <p:xfrm>
          <a:off x="990600" y="1468457"/>
          <a:ext cx="7239000" cy="1524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9163577"/>
              </p:ext>
            </p:extLst>
          </p:nvPr>
        </p:nvGraphicFramePr>
        <p:xfrm>
          <a:off x="990600" y="3657600"/>
          <a:ext cx="7315200" cy="15501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6326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Power Traces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909" y="1008530"/>
            <a:ext cx="8174182" cy="4787426"/>
          </a:xfrm>
        </p:spPr>
        <p:txBody>
          <a:bodyPr/>
          <a:lstStyle/>
          <a:p>
            <a:pPr lvl="3"/>
            <a:endParaRPr lang="en-US" dirty="0" smtClean="0"/>
          </a:p>
          <a:p>
            <a:endParaRPr lang="en-US" dirty="0" smtClean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ICCAD15, 11/4/15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2015 D. Lee, T. Kim, K. Han, Y. Hoskote, L. John, A. Gerstlauer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4DB3-D0A7-41E1-A620-266C96A4BFFB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009" y="806823"/>
            <a:ext cx="8432479" cy="168649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243" y="4451734"/>
            <a:ext cx="8518579" cy="18288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52013" y="1312948"/>
            <a:ext cx="764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DCT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84909" y="2950486"/>
            <a:ext cx="764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R2Y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84909" y="4932403"/>
            <a:ext cx="764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HDR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0243" y="2442113"/>
            <a:ext cx="8496160" cy="1828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5365631" y="2286000"/>
            <a:ext cx="232913" cy="20731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394384" y="4063594"/>
            <a:ext cx="232913" cy="20731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401574" y="6073215"/>
            <a:ext cx="232913" cy="20731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525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7359"/>
            <a:ext cx="8174182" cy="533484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endParaRPr lang="en-US" altLang="zh-CN" sz="2500" dirty="0" smtClean="0">
              <a:ea typeface="宋体" charset="0"/>
              <a:cs typeface="宋体" charset="0"/>
            </a:endParaRPr>
          </a:p>
          <a:p>
            <a:pPr>
              <a:lnSpc>
                <a:spcPct val="90000"/>
              </a:lnSpc>
            </a:pPr>
            <a:r>
              <a:rPr lang="en-US" altLang="zh-CN" sz="2500" dirty="0" smtClean="0">
                <a:ea typeface="宋体" charset="0"/>
                <a:cs typeface="宋体" charset="0"/>
              </a:rPr>
              <a:t>Power modeling for black-box IPs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ea typeface="宋体" charset="0"/>
                <a:cs typeface="宋体" charset="0"/>
              </a:rPr>
              <a:t>Transaction-level I/O activit</a:t>
            </a:r>
            <a:r>
              <a:rPr lang="en-US" altLang="zh-CN" dirty="0">
                <a:ea typeface="宋体" charset="0"/>
                <a:cs typeface="宋体" charset="0"/>
              </a:rPr>
              <a:t>y</a:t>
            </a:r>
            <a:endParaRPr lang="en-US" altLang="zh-CN" dirty="0" smtClean="0">
              <a:ea typeface="宋体" charset="0"/>
              <a:cs typeface="宋体" charset="0"/>
            </a:endParaRPr>
          </a:p>
          <a:p>
            <a:pPr lvl="2">
              <a:lnSpc>
                <a:spcPct val="90000"/>
              </a:lnSpc>
              <a:buFont typeface="Arial" charset="0"/>
              <a:buChar char="–"/>
            </a:pPr>
            <a:r>
              <a:rPr lang="en-US" altLang="zh-CN" dirty="0" smtClean="0"/>
              <a:t>Enable fast simulation speed</a:t>
            </a:r>
            <a:endParaRPr lang="en-US" altLang="zh-CN" dirty="0">
              <a:ea typeface="宋体" charset="0"/>
              <a:cs typeface="宋体" charset="0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Power model decomposition and ensemble estimation</a:t>
            </a:r>
            <a:endParaRPr lang="en-US" altLang="zh-CN" dirty="0">
              <a:ea typeface="宋体" charset="0"/>
              <a:cs typeface="宋体" charset="0"/>
            </a:endParaRPr>
          </a:p>
          <a:p>
            <a:pPr lvl="2">
              <a:lnSpc>
                <a:spcPct val="90000"/>
              </a:lnSpc>
              <a:buFont typeface="Arial" charset="0"/>
              <a:buChar char="–"/>
            </a:pPr>
            <a:r>
              <a:rPr lang="en-US" dirty="0" smtClean="0"/>
              <a:t>Enable </a:t>
            </a:r>
            <a:r>
              <a:rPr lang="en-US" dirty="0"/>
              <a:t>accurate data-dependent </a:t>
            </a:r>
            <a:r>
              <a:rPr lang="en-US" dirty="0" smtClean="0"/>
              <a:t>power prediction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dirty="0" smtClean="0"/>
              <a:t>Advanced </a:t>
            </a:r>
            <a:r>
              <a:rPr lang="en-US" dirty="0"/>
              <a:t>machine learning techniques</a:t>
            </a:r>
            <a:endParaRPr lang="en-US" altLang="zh-CN" dirty="0" smtClean="0">
              <a:ea typeface="宋体" charset="0"/>
              <a:cs typeface="宋体" charset="0"/>
            </a:endParaRPr>
          </a:p>
          <a:p>
            <a:pPr lvl="1">
              <a:lnSpc>
                <a:spcPct val="90000"/>
              </a:lnSpc>
              <a:buFont typeface="Arial"/>
              <a:buChar char="•"/>
            </a:pPr>
            <a:endParaRPr lang="en-US" altLang="zh-CN" sz="1400" dirty="0" smtClean="0">
              <a:ea typeface="宋体" charset="0"/>
              <a:cs typeface="宋体" charset="0"/>
            </a:endParaRPr>
          </a:p>
          <a:p>
            <a:pPr lvl="1">
              <a:lnSpc>
                <a:spcPct val="90000"/>
              </a:lnSpc>
              <a:buFont typeface="Arial"/>
              <a:buChar char="•"/>
            </a:pPr>
            <a:endParaRPr lang="en-US" altLang="zh-CN" sz="1400" dirty="0">
              <a:ea typeface="宋体" charset="0"/>
              <a:cs typeface="宋体" charset="0"/>
            </a:endParaRPr>
          </a:p>
          <a:p>
            <a:r>
              <a:rPr lang="en-US" altLang="zh-CN" sz="2500" dirty="0" smtClean="0">
                <a:ea typeface="宋体" charset="0"/>
                <a:cs typeface="宋体" charset="0"/>
              </a:rPr>
              <a:t>Simulation performance</a:t>
            </a:r>
            <a:r>
              <a:rPr lang="en-US" altLang="zh-CN" dirty="0" smtClean="0">
                <a:ea typeface="宋体" charset="0"/>
                <a:cs typeface="宋体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ea typeface="宋体" charset="0"/>
                <a:cs typeface="宋体" charset="0"/>
              </a:rPr>
              <a:t>Running at average 263 kcycle/sec 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ea typeface="宋体" charset="0"/>
                <a:cs typeface="宋体" charset="0"/>
              </a:rPr>
              <a:t>&lt;</a:t>
            </a:r>
            <a:r>
              <a:rPr lang="en-US" altLang="zh-CN" dirty="0">
                <a:ea typeface="宋体" charset="0"/>
                <a:cs typeface="宋体" charset="0"/>
              </a:rPr>
              <a:t>3</a:t>
            </a:r>
            <a:r>
              <a:rPr lang="en-US" altLang="zh-CN" dirty="0" smtClean="0">
                <a:ea typeface="宋体" charset="0"/>
                <a:cs typeface="宋体" charset="0"/>
              </a:rPr>
              <a:t>% invocation-by-invocation error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ea typeface="宋体" charset="0"/>
                <a:cs typeface="宋体" charset="0"/>
              </a:rPr>
              <a:t>&lt;2% average error</a:t>
            </a:r>
          </a:p>
          <a:p>
            <a:pPr lvl="3">
              <a:lnSpc>
                <a:spcPct val="90000"/>
              </a:lnSpc>
            </a:pPr>
            <a:endParaRPr lang="en-US" altLang="zh-CN" sz="1600" dirty="0" smtClean="0">
              <a:ea typeface="宋体" charset="0"/>
              <a:cs typeface="宋体" charset="0"/>
            </a:endParaRPr>
          </a:p>
          <a:p>
            <a:pPr lvl="1">
              <a:lnSpc>
                <a:spcPct val="90000"/>
              </a:lnSpc>
            </a:pPr>
            <a:endParaRPr lang="en-US" altLang="zh-CN" sz="2500" dirty="0" smtClean="0">
              <a:ea typeface="宋体" charset="0"/>
              <a:cs typeface="宋体" charset="0"/>
            </a:endParaRPr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ICCAD15, 11/4/15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D. Lee, T. Kim, K. Han, Y. Hoskote, L. John, A. Gerstlauer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B5975-353C-48A7-B740-44A9A165097C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64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Source-/Transaction-Level Modeling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1309065" y="2320664"/>
            <a:ext cx="6184907" cy="3030843"/>
            <a:chOff x="484909" y="806824"/>
            <a:chExt cx="6184907" cy="3030843"/>
          </a:xfrm>
        </p:grpSpPr>
        <p:sp>
          <p:nvSpPr>
            <p:cNvPr id="5" name="Oval 4"/>
            <p:cNvSpPr/>
            <p:nvPr/>
          </p:nvSpPr>
          <p:spPr bwMode="auto">
            <a:xfrm>
              <a:off x="2027019" y="806824"/>
              <a:ext cx="2299229" cy="547844"/>
            </a:xfrm>
            <a:prstGeom prst="ellipse">
              <a:avLst/>
            </a:prstGeom>
            <a:solidFill>
              <a:srgbClr val="BCFF7B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rPr>
                <a:t>TLM</a:t>
              </a: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484909" y="3276600"/>
              <a:ext cx="1648311" cy="561067"/>
            </a:xfrm>
            <a:prstGeom prst="ellipse">
              <a:avLst/>
            </a:prstGeom>
            <a:solidFill>
              <a:srgbClr val="BCFF7B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rPr>
                <a:t>SW</a:t>
              </a: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2958302" y="3276600"/>
              <a:ext cx="1648311" cy="561067"/>
            </a:xfrm>
            <a:prstGeom prst="ellipse">
              <a:avLst/>
            </a:prstGeom>
            <a:solidFill>
              <a:srgbClr val="BCFF7B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rPr>
                <a:t>Custom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Hardware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5021505" y="3276600"/>
              <a:ext cx="1648311" cy="561067"/>
            </a:xfrm>
            <a:prstGeom prst="ellipse">
              <a:avLst/>
            </a:prstGeom>
            <a:solidFill>
              <a:srgbClr val="BCFF7B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Legacy IPs</a:t>
              </a: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484909" y="2108200"/>
              <a:ext cx="1648311" cy="482600"/>
            </a:xfrm>
            <a:prstGeom prst="rect">
              <a:avLst/>
            </a:prstGeom>
            <a:solidFill>
              <a:srgbClr val="AADE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rPr>
                <a:t>SW Compiler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989533" y="2108200"/>
              <a:ext cx="1648311" cy="482600"/>
            </a:xfrm>
            <a:prstGeom prst="rect">
              <a:avLst/>
            </a:prstGeom>
            <a:solidFill>
              <a:srgbClr val="AADE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HW Compiler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cxnSp>
          <p:nvCxnSpPr>
            <p:cNvPr id="13" name="Elbow Connector 12"/>
            <p:cNvCxnSpPr>
              <a:stCxn id="5" idx="3"/>
              <a:endCxn id="9" idx="0"/>
            </p:cNvCxnSpPr>
            <p:nvPr/>
          </p:nvCxnSpPr>
          <p:spPr bwMode="auto">
            <a:xfrm rot="5400000">
              <a:off x="1419518" y="1163985"/>
              <a:ext cx="833762" cy="1054668"/>
            </a:xfrm>
            <a:prstGeom prst="bentConnector3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4" name="Elbow Connector 13"/>
            <p:cNvCxnSpPr>
              <a:stCxn id="5" idx="5"/>
              <a:endCxn id="10" idx="0"/>
            </p:cNvCxnSpPr>
            <p:nvPr/>
          </p:nvCxnSpPr>
          <p:spPr bwMode="auto">
            <a:xfrm rot="16200000" flipH="1">
              <a:off x="3984730" y="1279241"/>
              <a:ext cx="833762" cy="824155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8" name="Elbow Connector 17"/>
            <p:cNvCxnSpPr>
              <a:endCxn id="7" idx="0"/>
            </p:cNvCxnSpPr>
            <p:nvPr/>
          </p:nvCxnSpPr>
          <p:spPr bwMode="auto">
            <a:xfrm rot="5400000">
              <a:off x="3743315" y="2629946"/>
              <a:ext cx="685797" cy="60751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2" name="Elbow Connector 21"/>
            <p:cNvCxnSpPr>
              <a:endCxn id="8" idx="0"/>
            </p:cNvCxnSpPr>
            <p:nvPr/>
          </p:nvCxnSpPr>
          <p:spPr bwMode="auto">
            <a:xfrm rot="16200000" flipH="1">
              <a:off x="5213065" y="2644004"/>
              <a:ext cx="685798" cy="579394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30" name="Straight Arrow Connector 29"/>
            <p:cNvCxnSpPr>
              <a:stCxn id="9" idx="2"/>
              <a:endCxn id="6" idx="0"/>
            </p:cNvCxnSpPr>
            <p:nvPr/>
          </p:nvCxnSpPr>
          <p:spPr bwMode="auto">
            <a:xfrm>
              <a:off x="1309065" y="25908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33" name="Rectangular Callout 32"/>
          <p:cNvSpPr/>
          <p:nvPr/>
        </p:nvSpPr>
        <p:spPr bwMode="auto">
          <a:xfrm>
            <a:off x="2133221" y="1049546"/>
            <a:ext cx="3659332" cy="1254318"/>
          </a:xfrm>
          <a:prstGeom prst="wedgeRectCallout">
            <a:avLst>
              <a:gd name="adj1" fmla="val -27144"/>
              <a:gd name="adj2" fmla="val 48782"/>
            </a:avLst>
          </a:prstGeom>
          <a:solidFill>
            <a:schemeClr val="accent5">
              <a:lumMod val="60000"/>
              <a:lumOff val="40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29" tIns="45714" rIns="91429" bIns="45714" numCol="1" rtlCol="0" anchor="ctr" anchorCtr="0" compatLnSpc="1">
            <a:prstTxWarp prst="textNoShape">
              <a:avLst/>
            </a:prstTxWarp>
          </a:bodyPr>
          <a:lstStyle/>
          <a:p>
            <a:pPr marL="206571" indent="-206571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Fast functional </a:t>
            </a:r>
            <a:r>
              <a:rPr lang="en-US" sz="2000" dirty="0"/>
              <a:t>simulation</a:t>
            </a:r>
          </a:p>
          <a:p>
            <a:pPr marL="206571" indent="-206571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Native host execution</a:t>
            </a:r>
          </a:p>
          <a:p>
            <a:pPr marL="206571" indent="-206571">
              <a:buFont typeface="Arial" panose="020B0604020202020204" pitchFamily="34" charset="0"/>
              <a:buChar char="•"/>
            </a:pPr>
            <a:r>
              <a:rPr lang="en-US" sz="2000" dirty="0" smtClean="0"/>
              <a:t>Parallel system </a:t>
            </a:r>
            <a:r>
              <a:rPr lang="en-US" sz="2000" dirty="0"/>
              <a:t>interactions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34" name="Rectangular Callout 33"/>
          <p:cNvSpPr/>
          <p:nvPr/>
        </p:nvSpPr>
        <p:spPr bwMode="auto">
          <a:xfrm>
            <a:off x="3105439" y="5351507"/>
            <a:ext cx="1790700" cy="989859"/>
          </a:xfrm>
          <a:prstGeom prst="wedgeRectCallout">
            <a:avLst>
              <a:gd name="adj1" fmla="val -10788"/>
              <a:gd name="adj2" fmla="val 49370"/>
            </a:avLst>
          </a:prstGeom>
          <a:solidFill>
            <a:schemeClr val="accent5">
              <a:lumMod val="60000"/>
              <a:lumOff val="40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29" tIns="45714" rIns="91429" bIns="45714" numCol="1" rtlCol="0" anchor="ctr" anchorCtr="0" compatLnSpc="1">
            <a:prstTxWarp prst="textNoShape">
              <a:avLst/>
            </a:prstTxWarp>
          </a:bodyPr>
          <a:lstStyle/>
          <a:p>
            <a:pPr marL="310568" indent="-310568">
              <a:buFont typeface="Arial" panose="020B0604020202020204" pitchFamily="34" charset="0"/>
              <a:buChar char="•"/>
            </a:pPr>
            <a:r>
              <a:rPr lang="en-US" sz="2000" dirty="0"/>
              <a:t>Energy</a:t>
            </a:r>
          </a:p>
          <a:p>
            <a:pPr marL="310568" indent="-310568">
              <a:buFont typeface="Arial" panose="020B0604020202020204" pitchFamily="34" charset="0"/>
              <a:buChar char="•"/>
            </a:pPr>
            <a:r>
              <a:rPr lang="en-US" sz="2000" dirty="0"/>
              <a:t>Timing</a:t>
            </a:r>
          </a:p>
          <a:p>
            <a:pPr marL="310568" indent="-310568">
              <a:buFont typeface="Arial" panose="020B0604020202020204" pitchFamily="34" charset="0"/>
              <a:buChar char="•"/>
            </a:pPr>
            <a:r>
              <a:rPr lang="en-US" sz="2000" dirty="0"/>
              <a:t>…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133221" y="1505062"/>
            <a:ext cx="6391019" cy="4341375"/>
            <a:chOff x="2133221" y="1505062"/>
            <a:chExt cx="6391019" cy="4341375"/>
          </a:xfrm>
        </p:grpSpPr>
        <p:sp>
          <p:nvSpPr>
            <p:cNvPr id="32" name="TextBox 31"/>
            <p:cNvSpPr txBox="1"/>
            <p:nvPr/>
          </p:nvSpPr>
          <p:spPr>
            <a:xfrm>
              <a:off x="6090422" y="1505062"/>
              <a:ext cx="2433818" cy="1631204"/>
            </a:xfrm>
            <a:prstGeom prst="rect">
              <a:avLst/>
            </a:prstGeom>
            <a:noFill/>
          </p:spPr>
          <p:txBody>
            <a:bodyPr wrap="square" lIns="91429" tIns="45714" rIns="91429" bIns="45714" rtlCol="0">
              <a:spAutoFit/>
            </a:bodyPr>
            <a:lstStyle/>
            <a:p>
              <a:r>
                <a:rPr lang="en-US" sz="2000" i="1" dirty="0" smtClean="0"/>
                <a:t>Static analysis</a:t>
              </a:r>
            </a:p>
            <a:p>
              <a:pPr marL="410291" indent="-255008">
                <a:buFont typeface="Arial" panose="020B0604020202020204" pitchFamily="34" charset="0"/>
                <a:buChar char="•"/>
              </a:pPr>
              <a:r>
                <a:rPr lang="en-US" sz="2000" i="1" dirty="0" smtClean="0"/>
                <a:t>Back-annotation</a:t>
              </a:r>
            </a:p>
            <a:p>
              <a:pPr marL="410291" indent="-255008">
                <a:buFont typeface="Arial" panose="020B0604020202020204" pitchFamily="34" charset="0"/>
                <a:buChar char="•"/>
              </a:pPr>
              <a:r>
                <a:rPr lang="en-US" sz="2000" i="1" dirty="0" smtClean="0"/>
                <a:t>Machine</a:t>
              </a:r>
              <a:br>
                <a:rPr lang="en-US" sz="2000" i="1" dirty="0" smtClean="0"/>
              </a:br>
              <a:r>
                <a:rPr lang="en-US" sz="2000" i="1" dirty="0" smtClean="0"/>
                <a:t> learning &amp; </a:t>
              </a:r>
              <a:br>
                <a:rPr lang="en-US" sz="2000" i="1" dirty="0" smtClean="0"/>
              </a:br>
              <a:r>
                <a:rPr lang="en-US" sz="2000" i="1" dirty="0" smtClean="0"/>
                <a:t>  prediction</a:t>
              </a:r>
              <a:endParaRPr lang="en-US" sz="2000" i="1" dirty="0"/>
            </a:p>
          </p:txBody>
        </p:sp>
        <p:cxnSp>
          <p:nvCxnSpPr>
            <p:cNvPr id="35" name="Curved Connector 34"/>
            <p:cNvCxnSpPr>
              <a:stCxn id="34" idx="3"/>
              <a:endCxn id="33" idx="3"/>
            </p:cNvCxnSpPr>
            <p:nvPr/>
          </p:nvCxnSpPr>
          <p:spPr>
            <a:xfrm flipV="1">
              <a:off x="4896139" y="1676705"/>
              <a:ext cx="896414" cy="4169732"/>
            </a:xfrm>
            <a:prstGeom prst="curvedConnector3">
              <a:avLst>
                <a:gd name="adj1" fmla="val 125502"/>
              </a:avLst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urved Connector 35"/>
            <p:cNvCxnSpPr>
              <a:stCxn id="34" idx="1"/>
              <a:endCxn id="33" idx="1"/>
            </p:cNvCxnSpPr>
            <p:nvPr/>
          </p:nvCxnSpPr>
          <p:spPr>
            <a:xfrm rot="10800000">
              <a:off x="2133221" y="1676705"/>
              <a:ext cx="972218" cy="4169732"/>
            </a:xfrm>
            <a:prstGeom prst="curvedConnector3">
              <a:avLst>
                <a:gd name="adj1" fmla="val 123513"/>
              </a:avLst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ICCAD15, 11/4/15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D. Lee, T. Kim, K. Han, Y. Hoskote, L. John, A. Gerstlauer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DCD5-CA0E-5B4A-BFFC-F7319CF3FD5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803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xfrm>
            <a:off x="623455" y="2075499"/>
            <a:ext cx="7886989" cy="2023501"/>
          </a:xfrm>
        </p:spPr>
        <p:txBody>
          <a:bodyPr/>
          <a:lstStyle/>
          <a:p>
            <a:pPr algn="ctr" eaLnBrk="1" hangingPunct="1"/>
            <a:r>
              <a:rPr lang="en-US" altLang="zh-CN" sz="3400" dirty="0" smtClean="0"/>
              <a:t>Thank you </a:t>
            </a:r>
            <a:br>
              <a:rPr lang="en-US" altLang="zh-CN" sz="3400" dirty="0" smtClean="0"/>
            </a:br>
            <a:r>
              <a:rPr lang="en-US" altLang="zh-CN" sz="3400" dirty="0" smtClean="0"/>
              <a:t/>
            </a:r>
            <a:br>
              <a:rPr lang="en-US" altLang="zh-CN" sz="3400" dirty="0" smtClean="0"/>
            </a:br>
            <a:r>
              <a:rPr lang="en-US" altLang="zh-CN" sz="3400" dirty="0" smtClean="0">
                <a:solidFill>
                  <a:schemeClr val="accent2"/>
                </a:solidFill>
                <a:hlinkClick r:id="rId3"/>
              </a:rPr>
              <a:t>http://www.ece.utexas.edu/~gerstl</a:t>
            </a:r>
            <a:r>
              <a:rPr lang="en-US" altLang="zh-CN" sz="3400" dirty="0">
                <a:solidFill>
                  <a:schemeClr val="accent2"/>
                </a:solidFill>
              </a:rPr>
              <a:t> </a:t>
            </a:r>
            <a:endParaRPr lang="en-US" altLang="zh-CN" sz="3400" dirty="0" smtClean="0">
              <a:solidFill>
                <a:schemeClr val="accent2"/>
              </a:solidFill>
            </a:endParaRPr>
          </a:p>
        </p:txBody>
      </p:sp>
      <p:sp>
        <p:nvSpPr>
          <p:cNvPr id="5122" name="Rectangle 10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800" b="1">
                <a:solidFill>
                  <a:srgbClr val="000000"/>
                </a:solidFill>
                <a:latin typeface="Arial" pitchFamily="34" charset="0"/>
                <a:ea typeface="宋体" pitchFamily="2" charset="-122"/>
              </a:defRPr>
            </a:lvl1pPr>
            <a:lvl2pPr marL="666723" indent="-256432">
              <a:defRPr sz="800" b="1">
                <a:solidFill>
                  <a:srgbClr val="000000"/>
                </a:solidFill>
                <a:latin typeface="Arial" pitchFamily="34" charset="0"/>
                <a:ea typeface="宋体" pitchFamily="2" charset="-122"/>
              </a:defRPr>
            </a:lvl2pPr>
            <a:lvl3pPr marL="1025728" indent="-205146">
              <a:defRPr sz="800" b="1">
                <a:solidFill>
                  <a:srgbClr val="000000"/>
                </a:solidFill>
                <a:latin typeface="Arial" pitchFamily="34" charset="0"/>
                <a:ea typeface="宋体" pitchFamily="2" charset="-122"/>
              </a:defRPr>
            </a:lvl3pPr>
            <a:lvl4pPr marL="1436019" indent="-205146">
              <a:defRPr sz="800" b="1">
                <a:solidFill>
                  <a:srgbClr val="000000"/>
                </a:solidFill>
                <a:latin typeface="Arial" pitchFamily="34" charset="0"/>
                <a:ea typeface="宋体" pitchFamily="2" charset="-122"/>
              </a:defRPr>
            </a:lvl4pPr>
            <a:lvl5pPr marL="1846311" indent="-205146">
              <a:defRPr sz="800" b="1">
                <a:solidFill>
                  <a:srgbClr val="000000"/>
                </a:solidFill>
                <a:latin typeface="Arial" pitchFamily="34" charset="0"/>
                <a:ea typeface="宋体" pitchFamily="2" charset="-122"/>
              </a:defRPr>
            </a:lvl5pPr>
            <a:lvl6pPr marL="2256602" indent="-205146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rgbClr val="000000"/>
                </a:solidFill>
                <a:latin typeface="Arial" pitchFamily="34" charset="0"/>
                <a:ea typeface="宋体" pitchFamily="2" charset="-122"/>
              </a:defRPr>
            </a:lvl6pPr>
            <a:lvl7pPr marL="2666893" indent="-205146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rgbClr val="000000"/>
                </a:solidFill>
                <a:latin typeface="Arial" pitchFamily="34" charset="0"/>
                <a:ea typeface="宋体" pitchFamily="2" charset="-122"/>
              </a:defRPr>
            </a:lvl7pPr>
            <a:lvl8pPr marL="3077185" indent="-205146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rgbClr val="000000"/>
                </a:solidFill>
                <a:latin typeface="Arial" pitchFamily="34" charset="0"/>
                <a:ea typeface="宋体" pitchFamily="2" charset="-122"/>
              </a:defRPr>
            </a:lvl8pPr>
            <a:lvl9pPr marL="3487476" indent="-205146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rgbClr val="000000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r>
              <a:rPr lang="en-US" sz="1300" b="0" smtClean="0"/>
              <a:t>ICCAD15, 11/4/15</a:t>
            </a:r>
            <a:endParaRPr lang="en-US" sz="1300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42F3-779F-436B-8FA3-B2E5CCA111F8}" type="slidenum">
              <a:rPr lang="en-US" smtClean="0">
                <a:solidFill>
                  <a:srgbClr val="000000"/>
                </a:solidFill>
              </a:rPr>
              <a:pPr/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© 2015 D. Lee, T. Kim, K. Han, Y. Hoskote, L. John, A. Gerstlauer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685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Power Traces (2)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400" y="1341557"/>
            <a:ext cx="8325457" cy="1828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251" y="3773738"/>
            <a:ext cx="8454606" cy="1828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2111" y="1906566"/>
            <a:ext cx="1162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GEMM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8301" y="4340482"/>
            <a:ext cx="1162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QUANT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ICCAD15, 11/4/15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D. Lee, T. Kim, K. Han, Y. Hoskote, L. John, A. Gerstlauer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DCD5-CA0E-5B4A-BFFC-F7319CF3FD51}" type="slidenum">
              <a:rPr lang="en-US" smtClean="0"/>
              <a:t>21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5466274" y="5412834"/>
            <a:ext cx="232913" cy="20731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536722" y="2954772"/>
            <a:ext cx="232913" cy="20731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1532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909" y="990600"/>
            <a:ext cx="8174182" cy="5105400"/>
          </a:xfrm>
        </p:spPr>
        <p:txBody>
          <a:bodyPr/>
          <a:lstStyle/>
          <a:p>
            <a:r>
              <a:rPr lang="en-US" dirty="0" smtClean="0"/>
              <a:t>High-level power modeling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Tradeoff between speed and accuracy</a:t>
            </a:r>
          </a:p>
          <a:p>
            <a:pPr>
              <a:buFont typeface="Wingdings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Enable fast and accurate power simulation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ICCAD15, 11/4/15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D. Lee, T. Kim, K. Han, Y. Hoskote, L. John, A. Gerstlauer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B5975-353C-48A7-B740-44A9A165097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676400" y="2057400"/>
            <a:ext cx="1905000" cy="838200"/>
          </a:xfrm>
          <a:prstGeom prst="rect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Functional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Model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676400" y="2895600"/>
            <a:ext cx="1905000" cy="838200"/>
          </a:xfrm>
          <a:prstGeom prst="rect">
            <a:avLst/>
          </a:prstGeom>
          <a:solidFill>
            <a:srgbClr val="CCAC5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CDFG/FSMD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 Model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676400" y="3733800"/>
            <a:ext cx="1905000" cy="838200"/>
          </a:xfrm>
          <a:prstGeom prst="rect">
            <a:avLst/>
          </a:prstGeom>
          <a:solidFill>
            <a:srgbClr val="CC723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RTL/Micro-Arch.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 Model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096000" y="3352800"/>
            <a:ext cx="1905000" cy="838200"/>
          </a:xfrm>
          <a:prstGeom prst="rect">
            <a:avLst/>
          </a:prstGeom>
          <a:solidFill>
            <a:srgbClr val="CC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Activity-based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Power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 model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096000" y="2057400"/>
            <a:ext cx="1905000" cy="838200"/>
          </a:xfrm>
          <a:prstGeom prst="rect">
            <a:avLst/>
          </a:prstGeom>
          <a:solidFill>
            <a:srgbClr val="CC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Coarse grained State-based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Power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 model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533400" y="1752600"/>
            <a:ext cx="3352800" cy="3505200"/>
          </a:xfrm>
          <a:prstGeom prst="roundRect">
            <a:avLst/>
          </a:prstGeom>
          <a:noFill/>
          <a:ln w="381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 b="1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5867400" y="1752600"/>
            <a:ext cx="2362200" cy="3505200"/>
          </a:xfrm>
          <a:prstGeom prst="roundRect">
            <a:avLst/>
          </a:prstGeom>
          <a:noFill/>
          <a:ln w="38100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4724400"/>
            <a:ext cx="285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Simulation model</a:t>
            </a:r>
            <a:endParaRPr lang="en-US" b="1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6065520" y="4724400"/>
            <a:ext cx="201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Power model</a:t>
            </a:r>
            <a:endParaRPr lang="en-US" b="1" i="1" dirty="0"/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1447800" y="2133600"/>
            <a:ext cx="0" cy="2438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/>
          <p:nvPr/>
        </p:nvCxnSpPr>
        <p:spPr bwMode="auto">
          <a:xfrm flipV="1">
            <a:off x="990600" y="2133600"/>
            <a:ext cx="0" cy="2438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0" name="TextBox 29"/>
          <p:cNvSpPr txBox="1"/>
          <p:nvPr/>
        </p:nvSpPr>
        <p:spPr>
          <a:xfrm rot="16200000">
            <a:off x="76201" y="3124199"/>
            <a:ext cx="2362198" cy="38100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Accuracy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rot="16200000">
            <a:off x="-381000" y="3124199"/>
            <a:ext cx="2362198" cy="38100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Speed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581400" y="2165746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 spc="-100"/>
            </a:lvl1pPr>
          </a:lstStyle>
          <a:p>
            <a:r>
              <a:rPr lang="en-US" altLang="ko-KR" dirty="0"/>
              <a:t>[</a:t>
            </a:r>
            <a:r>
              <a:rPr lang="en-US" dirty="0" smtClean="0"/>
              <a:t>Sch</a:t>
            </a:r>
            <a:r>
              <a:rPr lang="en-US" dirty="0"/>
              <a:t>ü</a:t>
            </a:r>
            <a:r>
              <a:rPr lang="en-US" dirty="0" smtClean="0"/>
              <a:t>rmans13</a:t>
            </a:r>
            <a:r>
              <a:rPr lang="en-US" dirty="0"/>
              <a:t>,Copty11,Lee06 </a:t>
            </a:r>
            <a:r>
              <a:rPr lang="en-US" altLang="ko-KR" dirty="0"/>
              <a:t>]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3657600" y="4111823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-100" dirty="0" smtClean="0"/>
              <a:t>[Micro Arch: Sunwoo11,Park09]</a:t>
            </a:r>
            <a:endParaRPr lang="en-US" sz="1400" spc="-100" dirty="0"/>
          </a:p>
        </p:txBody>
      </p:sp>
      <p:sp>
        <p:nvSpPr>
          <p:cNvPr id="82" name="TextBox 81"/>
          <p:cNvSpPr txBox="1"/>
          <p:nvPr/>
        </p:nvSpPr>
        <p:spPr>
          <a:xfrm>
            <a:off x="3657600" y="4343400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spc="-50" dirty="0" smtClean="0"/>
              <a:t>[RTL:Ravi03,Gupta2000]</a:t>
            </a:r>
            <a:endParaRPr lang="en-US" sz="1400" spc="-50" dirty="0"/>
          </a:p>
        </p:txBody>
      </p:sp>
      <p:cxnSp>
        <p:nvCxnSpPr>
          <p:cNvPr id="88" name="Straight Arrow Connector 87"/>
          <p:cNvCxnSpPr>
            <a:stCxn id="8" idx="3"/>
            <a:endCxn id="10" idx="1"/>
          </p:cNvCxnSpPr>
          <p:nvPr/>
        </p:nvCxnSpPr>
        <p:spPr bwMode="auto">
          <a:xfrm>
            <a:off x="3581400" y="3314700"/>
            <a:ext cx="2514600" cy="457200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oval"/>
            <a:tailEnd type="oval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9" name="Straight Arrow Connector 88"/>
          <p:cNvCxnSpPr>
            <a:stCxn id="9" idx="3"/>
            <a:endCxn id="10" idx="1"/>
          </p:cNvCxnSpPr>
          <p:nvPr/>
        </p:nvCxnSpPr>
        <p:spPr bwMode="auto">
          <a:xfrm flipV="1">
            <a:off x="3581400" y="3771900"/>
            <a:ext cx="2514600" cy="381000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oval"/>
            <a:tailEnd type="oval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1" name="Straight Arrow Connector 90"/>
          <p:cNvCxnSpPr>
            <a:stCxn id="7" idx="3"/>
            <a:endCxn id="11" idx="1"/>
          </p:cNvCxnSpPr>
          <p:nvPr/>
        </p:nvCxnSpPr>
        <p:spPr bwMode="auto">
          <a:xfrm>
            <a:off x="3581400" y="2476500"/>
            <a:ext cx="2514600" cy="0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oval"/>
            <a:tailEnd type="oval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3" name="TextBox 102"/>
          <p:cNvSpPr txBox="1"/>
          <p:nvPr/>
        </p:nvSpPr>
        <p:spPr>
          <a:xfrm>
            <a:off x="3962400" y="30480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spc="-50" dirty="0" smtClean="0"/>
              <a:t>[FSMD: Shao14]</a:t>
            </a:r>
            <a:endParaRPr lang="en-US" sz="1400" spc="-50" dirty="0"/>
          </a:p>
        </p:txBody>
      </p:sp>
      <p:grpSp>
        <p:nvGrpSpPr>
          <p:cNvPr id="13" name="Group 12"/>
          <p:cNvGrpSpPr/>
          <p:nvPr/>
        </p:nvGrpSpPr>
        <p:grpSpPr>
          <a:xfrm>
            <a:off x="3581400" y="2476500"/>
            <a:ext cx="2514600" cy="1295400"/>
            <a:chOff x="3581400" y="2476500"/>
            <a:chExt cx="2514600" cy="1295400"/>
          </a:xfrm>
        </p:grpSpPr>
        <p:cxnSp>
          <p:nvCxnSpPr>
            <p:cNvPr id="92" name="Straight Arrow Connector 91"/>
            <p:cNvCxnSpPr>
              <a:stCxn id="7" idx="3"/>
              <a:endCxn id="10" idx="1"/>
            </p:cNvCxnSpPr>
            <p:nvPr/>
          </p:nvCxnSpPr>
          <p:spPr bwMode="auto">
            <a:xfrm>
              <a:off x="3581400" y="2476500"/>
              <a:ext cx="2514600" cy="1295400"/>
            </a:xfrm>
            <a:prstGeom prst="straightConnector1">
              <a:avLst/>
            </a:prstGeom>
            <a:solidFill>
              <a:schemeClr val="accent1"/>
            </a:solidFill>
            <a:ln w="44450" cap="flat" cmpd="sng" algn="ctr">
              <a:solidFill>
                <a:srgbClr val="FF0000"/>
              </a:solidFill>
              <a:prstDash val="solid"/>
              <a:round/>
              <a:headEnd type="oval"/>
              <a:tailEnd type="oval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2" name="TextBox 11"/>
            <p:cNvSpPr txBox="1"/>
            <p:nvPr/>
          </p:nvSpPr>
          <p:spPr>
            <a:xfrm rot="1722944">
              <a:off x="4222675" y="2731726"/>
              <a:ext cx="12573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Proposed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761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charset="0"/>
                <a:cs typeface="宋体" charset="0"/>
              </a:rPr>
              <a:t>Related Work</a:t>
            </a:r>
            <a:endParaRPr lang="zh-CN" altLang="en-US" dirty="0">
              <a:ea typeface="宋体" charset="0"/>
              <a:cs typeface="宋体" charset="0"/>
            </a:endParaRPr>
          </a:p>
        </p:txBody>
      </p:sp>
      <p:sp>
        <p:nvSpPr>
          <p:cNvPr id="1028" name="内容占位符 2"/>
          <p:cNvSpPr>
            <a:spLocks noGrp="1"/>
          </p:cNvSpPr>
          <p:nvPr>
            <p:ph idx="1"/>
          </p:nvPr>
        </p:nvSpPr>
        <p:spPr>
          <a:xfrm>
            <a:off x="484908" y="968963"/>
            <a:ext cx="8354291" cy="5418389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zh-CN" dirty="0" smtClean="0">
                <a:latin typeface="Arial"/>
                <a:ea typeface="宋体" charset="0"/>
                <a:cs typeface="Arial"/>
              </a:rPr>
              <a:t>Learning-</a:t>
            </a:r>
            <a:r>
              <a:rPr lang="en-US" altLang="zh-CN" dirty="0">
                <a:latin typeface="Arial"/>
                <a:ea typeface="宋体" charset="0"/>
                <a:cs typeface="Arial"/>
              </a:rPr>
              <a:t>based white-box power modeling</a:t>
            </a:r>
          </a:p>
          <a:p>
            <a:pPr lvl="1"/>
            <a:r>
              <a:rPr lang="en-US" b="0" dirty="0" smtClean="0">
                <a:latin typeface="Arial"/>
                <a:cs typeface="Arial"/>
              </a:rPr>
              <a:t>Model complexity reduction is a key concern </a:t>
            </a:r>
            <a:endParaRPr lang="en-US" altLang="zh-CN" dirty="0" smtClean="0">
              <a:latin typeface="Arial"/>
              <a:ea typeface="宋体" charset="0"/>
              <a:cs typeface="Arial"/>
            </a:endParaRPr>
          </a:p>
          <a:p>
            <a:pPr lvl="2"/>
            <a:r>
              <a:rPr lang="en-US" altLang="zh-CN" dirty="0" smtClean="0">
                <a:latin typeface="Arial"/>
                <a:ea typeface="宋体" charset="0"/>
                <a:cs typeface="Arial"/>
              </a:rPr>
              <a:t>Model decomposition [</a:t>
            </a:r>
            <a:r>
              <a:rPr lang="en-US" altLang="zh-CN" dirty="0" smtClean="0">
                <a:solidFill>
                  <a:srgbClr val="000000"/>
                </a:solidFill>
                <a:latin typeface="Arial"/>
                <a:ea typeface="宋体" charset="0"/>
                <a:cs typeface="Arial"/>
              </a:rPr>
              <a:t>Lee15]</a:t>
            </a:r>
            <a:r>
              <a:rPr lang="en-US" altLang="zh-CN" dirty="0" smtClean="0">
                <a:solidFill>
                  <a:srgbClr val="FF0000"/>
                </a:solidFill>
                <a:latin typeface="Arial"/>
                <a:ea typeface="宋体" charset="0"/>
                <a:cs typeface="Arial"/>
              </a:rPr>
              <a:t> </a:t>
            </a:r>
            <a:endParaRPr lang="en-US" altLang="zh-CN" dirty="0" smtClean="0">
              <a:latin typeface="Arial"/>
              <a:ea typeface="宋体" charset="0"/>
              <a:cs typeface="Arial"/>
            </a:endParaRPr>
          </a:p>
          <a:p>
            <a:pPr lvl="1">
              <a:buFont typeface="Wingdings" charset="2"/>
              <a:buChar char="Ø"/>
            </a:pPr>
            <a:r>
              <a:rPr lang="en-US" altLang="zh-CN" dirty="0" smtClean="0">
                <a:solidFill>
                  <a:srgbClr val="FF0000"/>
                </a:solidFill>
                <a:latin typeface="Arial"/>
                <a:ea typeface="宋体" charset="0"/>
                <a:cs typeface="Arial"/>
              </a:rPr>
              <a:t>Detailed architecture information is required</a:t>
            </a:r>
            <a:endParaRPr lang="en-US" altLang="zh-CN" dirty="0">
              <a:solidFill>
                <a:srgbClr val="FF0000"/>
              </a:solidFill>
              <a:latin typeface="Arial"/>
              <a:ea typeface="宋体" charset="0"/>
              <a:cs typeface="Arial"/>
            </a:endParaRPr>
          </a:p>
          <a:p>
            <a:pPr>
              <a:buFont typeface="Wingdings" charset="2"/>
              <a:buChar char="Ø"/>
            </a:pPr>
            <a:endParaRPr lang="en-US" altLang="zh-CN" dirty="0" smtClean="0">
              <a:latin typeface="Arial"/>
              <a:ea typeface="宋体" charset="0"/>
              <a:cs typeface="Arial"/>
            </a:endParaRPr>
          </a:p>
          <a:p>
            <a:pPr>
              <a:buFont typeface="Arial"/>
              <a:buChar char="•"/>
            </a:pPr>
            <a:r>
              <a:rPr lang="en-US" altLang="zh-CN" dirty="0" smtClean="0">
                <a:latin typeface="Arial"/>
                <a:ea typeface="宋体" charset="0"/>
                <a:cs typeface="Arial"/>
              </a:rPr>
              <a:t>Black-box power modeling</a:t>
            </a:r>
          </a:p>
          <a:p>
            <a:pPr lvl="1">
              <a:buFont typeface="Arial"/>
              <a:buChar char="•"/>
            </a:pPr>
            <a:r>
              <a:rPr lang="en-US" altLang="zh-CN" dirty="0" smtClean="0">
                <a:latin typeface="Arial"/>
                <a:ea typeface="宋体" charset="0"/>
                <a:cs typeface="Arial"/>
              </a:rPr>
              <a:t>Lack of internal architecture information</a:t>
            </a:r>
          </a:p>
          <a:p>
            <a:pPr lvl="1">
              <a:buFont typeface="Arial"/>
              <a:buChar char="•"/>
            </a:pPr>
            <a:r>
              <a:rPr lang="en-US" altLang="zh-CN" dirty="0" smtClean="0">
                <a:latin typeface="Arial"/>
                <a:ea typeface="宋体" charset="0"/>
                <a:cs typeface="Arial"/>
              </a:rPr>
              <a:t>Mostly coarse grained state-based approaches</a:t>
            </a:r>
          </a:p>
          <a:p>
            <a:pPr lvl="1">
              <a:buFont typeface="Arial"/>
              <a:buChar char="•"/>
            </a:pPr>
            <a:r>
              <a:rPr lang="en-US" altLang="zh-CN" dirty="0" smtClean="0">
                <a:latin typeface="Arial"/>
                <a:ea typeface="宋体" charset="0"/>
                <a:cs typeface="Arial"/>
              </a:rPr>
              <a:t>Extended state-based </a:t>
            </a:r>
            <a:r>
              <a:rPr lang="en-US" altLang="zh-CN" dirty="0">
                <a:latin typeface="Arial"/>
                <a:ea typeface="宋体" charset="0"/>
                <a:cs typeface="Arial"/>
              </a:rPr>
              <a:t>model </a:t>
            </a:r>
            <a:r>
              <a:rPr lang="en-US" altLang="zh-CN" sz="1800" dirty="0" smtClean="0">
                <a:latin typeface="Arial"/>
                <a:ea typeface="宋体" charset="0"/>
                <a:cs typeface="Arial"/>
              </a:rPr>
              <a:t>[Lorenz14</a:t>
            </a:r>
            <a:r>
              <a:rPr lang="en-US" altLang="zh-CN" sz="1800" dirty="0">
                <a:latin typeface="Arial"/>
                <a:ea typeface="宋体" charset="0"/>
                <a:cs typeface="Arial"/>
              </a:rPr>
              <a:t>]</a:t>
            </a:r>
            <a:endParaRPr lang="en-US" altLang="zh-CN" dirty="0" smtClean="0">
              <a:latin typeface="Arial"/>
              <a:ea typeface="宋体" charset="0"/>
              <a:cs typeface="Arial"/>
            </a:endParaRPr>
          </a:p>
          <a:p>
            <a:pPr lvl="2">
              <a:buFont typeface="Arial"/>
              <a:buChar char="•"/>
            </a:pPr>
            <a:r>
              <a:rPr lang="en-US" altLang="zh-CN" dirty="0" smtClean="0">
                <a:latin typeface="Arial"/>
                <a:ea typeface="宋体" charset="0"/>
                <a:cs typeface="Arial"/>
              </a:rPr>
              <a:t>Refine state where significant power variation is observed </a:t>
            </a:r>
          </a:p>
          <a:p>
            <a:pPr lvl="2">
              <a:buFont typeface="Wingdings" charset="2"/>
              <a:buChar char="Ø"/>
            </a:pPr>
            <a:r>
              <a:rPr lang="en-US" altLang="zh-CN" dirty="0" smtClean="0">
                <a:solidFill>
                  <a:srgbClr val="FF0000"/>
                </a:solidFill>
                <a:latin typeface="Arial"/>
                <a:ea typeface="宋体" charset="0"/>
                <a:cs typeface="Arial"/>
              </a:rPr>
              <a:t>Significant overhead to capture cycle-by-cycle input activity</a:t>
            </a:r>
          </a:p>
          <a:p>
            <a:pPr lvl="1">
              <a:buFont typeface="Wingdings" charset="2"/>
              <a:buChar char="Ø"/>
            </a:pPr>
            <a:r>
              <a:rPr lang="en-US" altLang="zh-CN" dirty="0" smtClean="0">
                <a:latin typeface="Arial"/>
                <a:ea typeface="宋体" charset="0"/>
                <a:cs typeface="Arial"/>
              </a:rPr>
              <a:t>Proposed approach</a:t>
            </a:r>
          </a:p>
          <a:p>
            <a:pPr lvl="2">
              <a:buFont typeface="Wingdings" charset="2"/>
              <a:buChar char="Ø"/>
            </a:pPr>
            <a:r>
              <a:rPr lang="en-US" altLang="zh-CN" dirty="0" smtClean="0">
                <a:solidFill>
                  <a:srgbClr val="FF0000"/>
                </a:solidFill>
                <a:latin typeface="Arial"/>
                <a:ea typeface="宋体" charset="0"/>
                <a:cs typeface="Arial"/>
              </a:rPr>
              <a:t>Transaction-level activity </a:t>
            </a:r>
            <a:r>
              <a:rPr lang="en-US" altLang="zh-CN" dirty="0" smtClean="0">
                <a:solidFill>
                  <a:srgbClr val="000000"/>
                </a:solidFill>
                <a:latin typeface="Arial"/>
                <a:ea typeface="宋体" charset="0"/>
                <a:cs typeface="Arial"/>
              </a:rPr>
              <a:t>and</a:t>
            </a:r>
            <a:r>
              <a:rPr lang="en-US" altLang="zh-CN" dirty="0" smtClean="0">
                <a:solidFill>
                  <a:srgbClr val="FF0000"/>
                </a:solidFill>
                <a:latin typeface="Arial"/>
                <a:ea typeface="宋体" charset="0"/>
                <a:cs typeface="Arial"/>
              </a:rPr>
              <a:t> advanced learning technique  </a:t>
            </a:r>
          </a:p>
        </p:txBody>
      </p:sp>
      <p:sp>
        <p:nvSpPr>
          <p:cNvPr id="1029" name="日期占位符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66723" indent="-256432" eaLnBrk="0" hangingPunct="0">
              <a:defRPr sz="1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25728" indent="-205146" eaLnBrk="0" hangingPunct="0">
              <a:defRPr sz="1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436019" indent="-205146" eaLnBrk="0" hangingPunct="0">
              <a:defRPr sz="1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46311" indent="-205146" eaLnBrk="0" hangingPunct="0">
              <a:defRPr sz="1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256602" indent="-205146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666893" indent="-205146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077185" indent="-205146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487476" indent="-205146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1300" smtClean="0">
                <a:ea typeface="宋体" charset="0"/>
                <a:cs typeface="宋体" charset="0"/>
              </a:rPr>
              <a:t>ICCAD15, 11/4/15</a:t>
            </a:r>
            <a:endParaRPr lang="en-US" altLang="zh-CN" sz="1300" dirty="0">
              <a:ea typeface="宋体" charset="0"/>
              <a:cs typeface="宋体" charset="0"/>
            </a:endParaRPr>
          </a:p>
        </p:txBody>
      </p:sp>
      <p:sp>
        <p:nvSpPr>
          <p:cNvPr id="1031" name="页脚占位符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66723" indent="-256432" eaLnBrk="0" hangingPunct="0">
              <a:defRPr sz="1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25728" indent="-205146" eaLnBrk="0" hangingPunct="0">
              <a:defRPr sz="1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436019" indent="-205146" eaLnBrk="0" hangingPunct="0">
              <a:defRPr sz="1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46311" indent="-205146" eaLnBrk="0" hangingPunct="0">
              <a:defRPr sz="1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256602" indent="-205146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666893" indent="-205146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077185" indent="-205146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487476" indent="-205146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1300" smtClean="0">
                <a:ea typeface="宋体" charset="0"/>
                <a:cs typeface="宋体" charset="0"/>
              </a:rPr>
              <a:t>© 2015 D. Lee, T. Kim, K. Han, Y. Hoskote, L. John, A. Gerstlauer </a:t>
            </a:r>
            <a:endParaRPr lang="en-US" altLang="zh-CN" sz="1300" dirty="0">
              <a:ea typeface="宋体" charset="0"/>
              <a:cs typeface="宋体" charset="0"/>
            </a:endParaRPr>
          </a:p>
        </p:txBody>
      </p:sp>
      <p:sp>
        <p:nvSpPr>
          <p:cNvPr id="1030" name="灯片编号占位符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66723" indent="-256432" eaLnBrk="0" hangingPunct="0">
              <a:defRPr sz="1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25728" indent="-205146" eaLnBrk="0" hangingPunct="0">
              <a:defRPr sz="1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436019" indent="-205146" eaLnBrk="0" hangingPunct="0">
              <a:defRPr sz="1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46311" indent="-205146" eaLnBrk="0" hangingPunct="0">
              <a:defRPr sz="1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256602" indent="-205146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666893" indent="-205146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077185" indent="-205146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487476" indent="-205146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4D92FE1-7AA0-7F43-B63A-A126C64333F9}" type="slidenum">
              <a:rPr lang="en-US" altLang="zh-CN" sz="1300">
                <a:ea typeface="宋体" charset="0"/>
                <a:cs typeface="宋体" charset="0"/>
              </a:rPr>
              <a:pPr eaLnBrk="1" hangingPunct="1"/>
              <a:t>4</a:t>
            </a:fld>
            <a:endParaRPr lang="en-US" altLang="zh-CN" sz="1300" dirty="0">
              <a:ea typeface="宋体" charset="0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0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Introduction</a:t>
            </a:r>
          </a:p>
          <a:p>
            <a:pPr lvl="2"/>
            <a:endParaRPr lang="en-US" b="1" dirty="0">
              <a:solidFill>
                <a:srgbClr val="000090"/>
              </a:solidFill>
            </a:endParaRPr>
          </a:p>
          <a:p>
            <a:pPr lvl="1"/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Related Work</a:t>
            </a:r>
          </a:p>
          <a:p>
            <a:pPr lvl="2"/>
            <a:endParaRPr lang="en-US" b="1" dirty="0">
              <a:solidFill>
                <a:srgbClr val="000090"/>
              </a:solidFill>
            </a:endParaRPr>
          </a:p>
          <a:p>
            <a:pPr lvl="1"/>
            <a:r>
              <a:rPr lang="en-US" b="1" dirty="0">
                <a:solidFill>
                  <a:srgbClr val="000090"/>
                </a:solidFill>
              </a:rPr>
              <a:t>Power </a:t>
            </a:r>
            <a:r>
              <a:rPr lang="en-US" b="1" dirty="0" smtClean="0">
                <a:solidFill>
                  <a:srgbClr val="000090"/>
                </a:solidFill>
              </a:rPr>
              <a:t>Modeling Approach</a:t>
            </a:r>
            <a:endParaRPr lang="en-US" b="1" dirty="0">
              <a:solidFill>
                <a:srgbClr val="000090"/>
              </a:solidFill>
            </a:endParaRPr>
          </a:p>
          <a:p>
            <a:pPr lvl="2"/>
            <a:r>
              <a:rPr lang="en-US" dirty="0" smtClean="0"/>
              <a:t>Cycle level </a:t>
            </a:r>
            <a:r>
              <a:rPr lang="en-US" dirty="0" err="1" smtClean="0"/>
              <a:t>vs</a:t>
            </a:r>
            <a:r>
              <a:rPr lang="en-US" dirty="0" smtClean="0"/>
              <a:t> invocation </a:t>
            </a:r>
            <a:r>
              <a:rPr lang="en-US" dirty="0" err="1" smtClean="0"/>
              <a:t>vs</a:t>
            </a:r>
            <a:r>
              <a:rPr lang="en-US" dirty="0" smtClean="0"/>
              <a:t> ensemble learning</a:t>
            </a:r>
            <a:endParaRPr lang="en-US" dirty="0"/>
          </a:p>
          <a:p>
            <a:pPr lvl="1"/>
            <a:r>
              <a:rPr lang="en-US" b="1" dirty="0" smtClean="0">
                <a:solidFill>
                  <a:srgbClr val="000090"/>
                </a:solidFill>
              </a:rPr>
              <a:t>Power Model Synthesis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Decomposition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b="1" dirty="0" smtClean="0">
                <a:solidFill>
                  <a:srgbClr val="000090"/>
                </a:solidFill>
              </a:rPr>
              <a:t>Experimental Results</a:t>
            </a:r>
          </a:p>
          <a:p>
            <a:pPr lvl="2"/>
            <a:endParaRPr lang="en-US" b="1" dirty="0">
              <a:solidFill>
                <a:srgbClr val="000090"/>
              </a:solidFill>
            </a:endParaRPr>
          </a:p>
          <a:p>
            <a:pPr lvl="1"/>
            <a:r>
              <a:rPr lang="en-US" b="1" dirty="0" smtClean="0">
                <a:solidFill>
                  <a:srgbClr val="000090"/>
                </a:solidFill>
              </a:rPr>
              <a:t>Summary and Conclusion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ICCAD15, 11/4/15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D. Lee, T. Kim, K. Han, Y. Hoskote, L. John, A. Gerstlauer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B5975-353C-48A7-B740-44A9A165097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40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Document 293"/>
          <p:cNvSpPr/>
          <p:nvPr/>
        </p:nvSpPr>
        <p:spPr bwMode="auto">
          <a:xfrm>
            <a:off x="3273349" y="3943159"/>
            <a:ext cx="2615357" cy="1356455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1476"/>
              <a:gd name="connsiteX1" fmla="*/ 21600 w 21600"/>
              <a:gd name="connsiteY1" fmla="*/ 0 h 21476"/>
              <a:gd name="connsiteX2" fmla="*/ 21600 w 21600"/>
              <a:gd name="connsiteY2" fmla="*/ 18397 h 21476"/>
              <a:gd name="connsiteX3" fmla="*/ 0 w 21600"/>
              <a:gd name="connsiteY3" fmla="*/ 20172 h 21476"/>
              <a:gd name="connsiteX4" fmla="*/ 0 w 21600"/>
              <a:gd name="connsiteY4" fmla="*/ 0 h 21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1476">
                <a:moveTo>
                  <a:pt x="0" y="0"/>
                </a:moveTo>
                <a:lnTo>
                  <a:pt x="21600" y="0"/>
                </a:lnTo>
                <a:lnTo>
                  <a:pt x="21600" y="18397"/>
                </a:lnTo>
                <a:cubicBezTo>
                  <a:pt x="10800" y="18397"/>
                  <a:pt x="10800" y="23922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94" name="Document 293"/>
          <p:cNvSpPr/>
          <p:nvPr/>
        </p:nvSpPr>
        <p:spPr bwMode="auto">
          <a:xfrm>
            <a:off x="3236804" y="1039612"/>
            <a:ext cx="2615357" cy="1356455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1476"/>
              <a:gd name="connsiteX1" fmla="*/ 21600 w 21600"/>
              <a:gd name="connsiteY1" fmla="*/ 0 h 21476"/>
              <a:gd name="connsiteX2" fmla="*/ 21600 w 21600"/>
              <a:gd name="connsiteY2" fmla="*/ 18397 h 21476"/>
              <a:gd name="connsiteX3" fmla="*/ 0 w 21600"/>
              <a:gd name="connsiteY3" fmla="*/ 20172 h 21476"/>
              <a:gd name="connsiteX4" fmla="*/ 0 w 21600"/>
              <a:gd name="connsiteY4" fmla="*/ 0 h 21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1476">
                <a:moveTo>
                  <a:pt x="0" y="0"/>
                </a:moveTo>
                <a:lnTo>
                  <a:pt x="21600" y="0"/>
                </a:lnTo>
                <a:lnTo>
                  <a:pt x="21600" y="18397"/>
                </a:lnTo>
                <a:cubicBezTo>
                  <a:pt x="10800" y="18397"/>
                  <a:pt x="10800" y="23922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Power Modeling Flow</a:t>
            </a:r>
            <a:endParaRPr lang="en-US" dirty="0"/>
          </a:p>
        </p:txBody>
      </p:sp>
      <p:cxnSp>
        <p:nvCxnSpPr>
          <p:cNvPr id="4" name="Curved Connector 155"/>
          <p:cNvCxnSpPr/>
          <p:nvPr/>
        </p:nvCxnSpPr>
        <p:spPr bwMode="auto">
          <a:xfrm>
            <a:off x="2958500" y="1816278"/>
            <a:ext cx="29286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" name="Curved Connector 156"/>
          <p:cNvCxnSpPr/>
          <p:nvPr/>
        </p:nvCxnSpPr>
        <p:spPr bwMode="auto">
          <a:xfrm>
            <a:off x="2943585" y="4524843"/>
            <a:ext cx="328085" cy="461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14" name="Group 13"/>
          <p:cNvGrpSpPr/>
          <p:nvPr/>
        </p:nvGrpSpPr>
        <p:grpSpPr>
          <a:xfrm>
            <a:off x="521078" y="1692456"/>
            <a:ext cx="152401" cy="265909"/>
            <a:chOff x="-1219201" y="1642269"/>
            <a:chExt cx="152401" cy="265909"/>
          </a:xfrm>
        </p:grpSpPr>
        <p:sp>
          <p:nvSpPr>
            <p:cNvPr id="15" name="Rectangle 14"/>
            <p:cNvSpPr/>
            <p:nvPr/>
          </p:nvSpPr>
          <p:spPr bwMode="auto">
            <a:xfrm>
              <a:off x="-1219200" y="1642269"/>
              <a:ext cx="152400" cy="26590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/>
            </a:p>
          </p:txBody>
        </p:sp>
        <p:sp>
          <p:nvSpPr>
            <p:cNvPr id="16" name="Isosceles Triangle 15"/>
            <p:cNvSpPr/>
            <p:nvPr/>
          </p:nvSpPr>
          <p:spPr bwMode="auto">
            <a:xfrm rot="5400000">
              <a:off x="-1275955" y="1699024"/>
              <a:ext cx="265908" cy="152400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681629" y="1692456"/>
            <a:ext cx="152401" cy="265909"/>
            <a:chOff x="76200" y="1774726"/>
            <a:chExt cx="152401" cy="265909"/>
          </a:xfrm>
        </p:grpSpPr>
        <p:sp>
          <p:nvSpPr>
            <p:cNvPr id="18" name="Rectangle 17"/>
            <p:cNvSpPr/>
            <p:nvPr/>
          </p:nvSpPr>
          <p:spPr bwMode="auto">
            <a:xfrm>
              <a:off x="76200" y="1774726"/>
              <a:ext cx="152400" cy="26590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/>
            </a:p>
          </p:txBody>
        </p:sp>
        <p:sp>
          <p:nvSpPr>
            <p:cNvPr id="19" name="Isosceles Triangle 18"/>
            <p:cNvSpPr/>
            <p:nvPr/>
          </p:nvSpPr>
          <p:spPr bwMode="auto">
            <a:xfrm rot="16200000" flipH="1">
              <a:off x="19447" y="1831482"/>
              <a:ext cx="265909" cy="152398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21" name="Rectangle 20"/>
          <p:cNvSpPr/>
          <p:nvPr/>
        </p:nvSpPr>
        <p:spPr bwMode="auto">
          <a:xfrm>
            <a:off x="677094" y="1399485"/>
            <a:ext cx="1009149" cy="838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TLM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Model</a:t>
            </a:r>
          </a:p>
        </p:txBody>
      </p:sp>
      <p:sp>
        <p:nvSpPr>
          <p:cNvPr id="23" name="Document 22"/>
          <p:cNvSpPr/>
          <p:nvPr/>
        </p:nvSpPr>
        <p:spPr bwMode="auto">
          <a:xfrm>
            <a:off x="833120" y="2730678"/>
            <a:ext cx="772310" cy="1184565"/>
          </a:xfrm>
          <a:prstGeom prst="flowChartDocumen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r>
              <a:rPr lang="en-US" sz="1400" b="1" dirty="0" smtClean="0"/>
              <a:t>TB</a:t>
            </a:r>
          </a:p>
          <a:p>
            <a:r>
              <a:rPr lang="en-US" sz="1400" b="1" dirty="0" smtClean="0"/>
              <a:t>[1,2]</a:t>
            </a:r>
          </a:p>
          <a:p>
            <a:r>
              <a:rPr lang="en-US" sz="1400" b="1" dirty="0" smtClean="0"/>
              <a:t>[3,4]</a:t>
            </a:r>
          </a:p>
          <a:p>
            <a:r>
              <a:rPr lang="en-US" sz="1400" b="1" dirty="0" smtClean="0"/>
              <a:t>…</a:t>
            </a:r>
            <a:endParaRPr lang="en-US" sz="1400" b="1" dirty="0"/>
          </a:p>
        </p:txBody>
      </p:sp>
      <p:grpSp>
        <p:nvGrpSpPr>
          <p:cNvPr id="24" name="Group 23"/>
          <p:cNvGrpSpPr/>
          <p:nvPr/>
        </p:nvGrpSpPr>
        <p:grpSpPr>
          <a:xfrm>
            <a:off x="572057" y="4178478"/>
            <a:ext cx="1261971" cy="790578"/>
            <a:chOff x="-1828800" y="4267200"/>
            <a:chExt cx="1754715" cy="790578"/>
          </a:xfrm>
        </p:grpSpPr>
        <p:sp>
          <p:nvSpPr>
            <p:cNvPr id="25" name="Rectangle 24"/>
            <p:cNvSpPr/>
            <p:nvPr/>
          </p:nvSpPr>
          <p:spPr bwMode="auto">
            <a:xfrm>
              <a:off x="-1682749" y="4267200"/>
              <a:ext cx="1460500" cy="790578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rPr>
                <a:t>Black-Box</a:t>
              </a:r>
              <a:r>
                <a:rPr kumimoji="0" lang="en-US" sz="1400" b="1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rPr>
                <a:t>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rPr>
                <a:t>IP</a:t>
              </a:r>
              <a:r>
                <a:rPr lang="en-US" sz="14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 Gate Module</a:t>
              </a:r>
              <a:endParaRPr lang="en-US" sz="1400" b="1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-222249" y="4343400"/>
              <a:ext cx="146049" cy="76200"/>
            </a:xfrm>
            <a:prstGeom prst="rect">
              <a:avLst/>
            </a:prstGeom>
            <a:solidFill>
              <a:schemeClr val="tx2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-220134" y="4610103"/>
              <a:ext cx="146049" cy="76200"/>
            </a:xfrm>
            <a:prstGeom prst="rect">
              <a:avLst/>
            </a:prstGeom>
            <a:solidFill>
              <a:schemeClr val="tx2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/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-220134" y="4876800"/>
              <a:ext cx="146049" cy="76200"/>
            </a:xfrm>
            <a:prstGeom prst="rect">
              <a:avLst/>
            </a:prstGeom>
            <a:solidFill>
              <a:schemeClr val="tx2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/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-1828800" y="4610103"/>
              <a:ext cx="146049" cy="76200"/>
            </a:xfrm>
            <a:prstGeom prst="rect">
              <a:avLst/>
            </a:prstGeom>
            <a:solidFill>
              <a:schemeClr val="tx2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-1828800" y="4876800"/>
              <a:ext cx="146049" cy="76200"/>
            </a:xfrm>
            <a:prstGeom prst="rect">
              <a:avLst/>
            </a:prstGeom>
            <a:solidFill>
              <a:schemeClr val="tx2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/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-1828800" y="4343400"/>
              <a:ext cx="146049" cy="76200"/>
            </a:xfrm>
            <a:prstGeom prst="rect">
              <a:avLst/>
            </a:prstGeom>
            <a:solidFill>
              <a:schemeClr val="tx2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/>
            </a:p>
          </p:txBody>
        </p:sp>
      </p:grpSp>
      <p:sp>
        <p:nvSpPr>
          <p:cNvPr id="32" name="Rectangle 31"/>
          <p:cNvSpPr/>
          <p:nvPr/>
        </p:nvSpPr>
        <p:spPr bwMode="auto">
          <a:xfrm>
            <a:off x="2196825" y="1399484"/>
            <a:ext cx="743525" cy="798253"/>
          </a:xfrm>
          <a:prstGeom prst="rect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Sim.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2326595" y="1683106"/>
            <a:ext cx="471515" cy="453211"/>
            <a:chOff x="-1143000" y="1981200"/>
            <a:chExt cx="762000" cy="762000"/>
          </a:xfrm>
        </p:grpSpPr>
        <p:sp>
          <p:nvSpPr>
            <p:cNvPr id="34" name="Oval 33"/>
            <p:cNvSpPr/>
            <p:nvPr/>
          </p:nvSpPr>
          <p:spPr bwMode="auto">
            <a:xfrm>
              <a:off x="-1066800" y="2057400"/>
              <a:ext cx="609600" cy="609600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5" name="Isosceles Triangle 34"/>
            <p:cNvSpPr/>
            <p:nvPr/>
          </p:nvSpPr>
          <p:spPr bwMode="auto">
            <a:xfrm rot="16200000">
              <a:off x="-861291" y="1981200"/>
              <a:ext cx="152400" cy="152400"/>
            </a:xfrm>
            <a:prstGeom prst="triangle">
              <a:avLst/>
            </a:prstGeom>
            <a:solidFill>
              <a:schemeClr val="tx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rPr>
                <a:t> </a:t>
              </a:r>
            </a:p>
          </p:txBody>
        </p:sp>
        <p:sp>
          <p:nvSpPr>
            <p:cNvPr id="36" name="Isosceles Triangle 35"/>
            <p:cNvSpPr/>
            <p:nvPr/>
          </p:nvSpPr>
          <p:spPr bwMode="auto">
            <a:xfrm rot="5400000" flipH="1">
              <a:off x="-838200" y="2590800"/>
              <a:ext cx="152400" cy="152400"/>
            </a:xfrm>
            <a:prstGeom prst="triangle">
              <a:avLst/>
            </a:prstGeom>
            <a:solidFill>
              <a:schemeClr val="tx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rPr>
                <a:t> </a:t>
              </a:r>
            </a:p>
          </p:txBody>
        </p:sp>
        <p:sp>
          <p:nvSpPr>
            <p:cNvPr id="37" name="Isosceles Triangle 36"/>
            <p:cNvSpPr/>
            <p:nvPr/>
          </p:nvSpPr>
          <p:spPr bwMode="auto">
            <a:xfrm flipH="1">
              <a:off x="-533400" y="2286000"/>
              <a:ext cx="152400" cy="152400"/>
            </a:xfrm>
            <a:prstGeom prst="triangle">
              <a:avLst/>
            </a:prstGeom>
            <a:solidFill>
              <a:schemeClr val="tx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rPr>
                <a:t> </a:t>
              </a:r>
            </a:p>
          </p:txBody>
        </p:sp>
        <p:sp>
          <p:nvSpPr>
            <p:cNvPr id="38" name="Isosceles Triangle 37"/>
            <p:cNvSpPr/>
            <p:nvPr/>
          </p:nvSpPr>
          <p:spPr bwMode="auto">
            <a:xfrm flipH="1" flipV="1">
              <a:off x="-1143000" y="2286000"/>
              <a:ext cx="152400" cy="152400"/>
            </a:xfrm>
            <a:prstGeom prst="triangle">
              <a:avLst/>
            </a:prstGeom>
            <a:solidFill>
              <a:schemeClr val="tx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rPr>
                <a:t> 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681629" y="1816278"/>
            <a:ext cx="512931" cy="2743200"/>
            <a:chOff x="-683685" y="1905000"/>
            <a:chExt cx="853440" cy="2743200"/>
          </a:xfrm>
        </p:grpSpPr>
        <p:grpSp>
          <p:nvGrpSpPr>
            <p:cNvPr id="40" name="Group 39"/>
            <p:cNvGrpSpPr/>
            <p:nvPr/>
          </p:nvGrpSpPr>
          <p:grpSpPr>
            <a:xfrm>
              <a:off x="-683685" y="1905000"/>
              <a:ext cx="853440" cy="2743200"/>
              <a:chOff x="-228600" y="1905000"/>
              <a:chExt cx="1066800" cy="2743200"/>
            </a:xfrm>
          </p:grpSpPr>
          <p:cxnSp>
            <p:nvCxnSpPr>
              <p:cNvPr id="42" name="Straight Arrow Connector 41"/>
              <p:cNvCxnSpPr/>
              <p:nvPr/>
            </p:nvCxnSpPr>
            <p:spPr bwMode="auto">
              <a:xfrm>
                <a:off x="57150" y="1905000"/>
                <a:ext cx="762000" cy="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3" name="Straight Arrow Connector 42"/>
              <p:cNvCxnSpPr/>
              <p:nvPr/>
            </p:nvCxnSpPr>
            <p:spPr bwMode="auto">
              <a:xfrm>
                <a:off x="76200" y="4648200"/>
                <a:ext cx="762000" cy="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4" name="Curved Connector 43"/>
              <p:cNvCxnSpPr/>
              <p:nvPr/>
            </p:nvCxnSpPr>
            <p:spPr bwMode="auto">
              <a:xfrm>
                <a:off x="-228600" y="3352800"/>
                <a:ext cx="1066800" cy="914400"/>
              </a:xfrm>
              <a:prstGeom prst="curvedConnector3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41" name="Curved Connector 40"/>
            <p:cNvCxnSpPr/>
            <p:nvPr/>
          </p:nvCxnSpPr>
          <p:spPr bwMode="auto">
            <a:xfrm flipV="1">
              <a:off x="-683685" y="2133600"/>
              <a:ext cx="853440" cy="914400"/>
            </a:xfrm>
            <a:prstGeom prst="curvedConnector3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52" name="Rectangle 51"/>
          <p:cNvSpPr/>
          <p:nvPr/>
        </p:nvSpPr>
        <p:spPr bwMode="auto">
          <a:xfrm>
            <a:off x="2212064" y="3915244"/>
            <a:ext cx="743525" cy="1056298"/>
          </a:xfrm>
          <a:prstGeom prst="rect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Gate-</a:t>
            </a:r>
            <a:r>
              <a:rPr lang="en-US" sz="1200" b="1" dirty="0" smtClean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lv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Sim.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2341834" y="4456910"/>
            <a:ext cx="471515" cy="453211"/>
            <a:chOff x="-1143000" y="1981200"/>
            <a:chExt cx="762000" cy="762000"/>
          </a:xfrm>
        </p:grpSpPr>
        <p:sp>
          <p:nvSpPr>
            <p:cNvPr id="54" name="Oval 53"/>
            <p:cNvSpPr/>
            <p:nvPr/>
          </p:nvSpPr>
          <p:spPr bwMode="auto">
            <a:xfrm>
              <a:off x="-1066800" y="2057400"/>
              <a:ext cx="609600" cy="609600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5" name="Isosceles Triangle 54"/>
            <p:cNvSpPr/>
            <p:nvPr/>
          </p:nvSpPr>
          <p:spPr bwMode="auto">
            <a:xfrm rot="16200000">
              <a:off x="-861291" y="1981200"/>
              <a:ext cx="152400" cy="152400"/>
            </a:xfrm>
            <a:prstGeom prst="triangle">
              <a:avLst/>
            </a:prstGeom>
            <a:solidFill>
              <a:schemeClr val="tx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rPr>
                <a:t> </a:t>
              </a:r>
            </a:p>
          </p:txBody>
        </p:sp>
        <p:sp>
          <p:nvSpPr>
            <p:cNvPr id="56" name="Isosceles Triangle 55"/>
            <p:cNvSpPr/>
            <p:nvPr/>
          </p:nvSpPr>
          <p:spPr bwMode="auto">
            <a:xfrm rot="5400000" flipH="1">
              <a:off x="-838200" y="2590800"/>
              <a:ext cx="152400" cy="152400"/>
            </a:xfrm>
            <a:prstGeom prst="triangle">
              <a:avLst/>
            </a:prstGeom>
            <a:solidFill>
              <a:schemeClr val="tx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rPr>
                <a:t> </a:t>
              </a:r>
            </a:p>
          </p:txBody>
        </p:sp>
        <p:sp>
          <p:nvSpPr>
            <p:cNvPr id="57" name="Isosceles Triangle 56"/>
            <p:cNvSpPr/>
            <p:nvPr/>
          </p:nvSpPr>
          <p:spPr bwMode="auto">
            <a:xfrm flipH="1">
              <a:off x="-533400" y="2286000"/>
              <a:ext cx="152400" cy="152400"/>
            </a:xfrm>
            <a:prstGeom prst="triangle">
              <a:avLst/>
            </a:prstGeom>
            <a:solidFill>
              <a:schemeClr val="tx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rPr>
                <a:t> </a:t>
              </a:r>
            </a:p>
          </p:txBody>
        </p:sp>
        <p:sp>
          <p:nvSpPr>
            <p:cNvPr id="58" name="Isosceles Triangle 57"/>
            <p:cNvSpPr/>
            <p:nvPr/>
          </p:nvSpPr>
          <p:spPr bwMode="auto">
            <a:xfrm flipH="1" flipV="1">
              <a:off x="-1143000" y="2286000"/>
              <a:ext cx="152400" cy="152400"/>
            </a:xfrm>
            <a:prstGeom prst="triangle">
              <a:avLst/>
            </a:prstGeom>
            <a:solidFill>
              <a:schemeClr val="tx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rPr>
                <a:t> </a:t>
              </a: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3190240" y="989604"/>
            <a:ext cx="26619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Transaction-Level I/O Trace</a:t>
            </a:r>
            <a:endParaRPr lang="en-US" sz="1400" dirty="0"/>
          </a:p>
        </p:txBody>
      </p:sp>
      <p:sp>
        <p:nvSpPr>
          <p:cNvPr id="92" name="TextBox 91"/>
          <p:cNvSpPr txBox="1"/>
          <p:nvPr/>
        </p:nvSpPr>
        <p:spPr>
          <a:xfrm>
            <a:off x="3190240" y="3898911"/>
            <a:ext cx="26619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Cycle-Level Power Trace</a:t>
            </a:r>
            <a:endParaRPr lang="en-US" sz="1400" dirty="0"/>
          </a:p>
        </p:txBody>
      </p:sp>
      <p:sp>
        <p:nvSpPr>
          <p:cNvPr id="93" name="Rectangle 92"/>
          <p:cNvSpPr/>
          <p:nvPr/>
        </p:nvSpPr>
        <p:spPr bwMode="auto">
          <a:xfrm>
            <a:off x="3393439" y="2737326"/>
            <a:ext cx="2316481" cy="722847"/>
          </a:xfrm>
          <a:prstGeom prst="rect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Power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 Model 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ynthesis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6" name="Oval 95"/>
          <p:cNvSpPr/>
          <p:nvPr/>
        </p:nvSpPr>
        <p:spPr bwMode="auto">
          <a:xfrm>
            <a:off x="6675711" y="2793541"/>
            <a:ext cx="1740113" cy="604286"/>
          </a:xfrm>
          <a:prstGeom prst="ellipse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Power Model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344020" y="3915244"/>
            <a:ext cx="2648722" cy="1413629"/>
            <a:chOff x="6088873" y="4739890"/>
            <a:chExt cx="2648722" cy="1413629"/>
          </a:xfrm>
        </p:grpSpPr>
        <p:sp>
          <p:nvSpPr>
            <p:cNvPr id="298" name="Document 293"/>
            <p:cNvSpPr/>
            <p:nvPr/>
          </p:nvSpPr>
          <p:spPr bwMode="auto">
            <a:xfrm>
              <a:off x="6122238" y="4797064"/>
              <a:ext cx="2615357" cy="1356455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1476"/>
                <a:gd name="connsiteX1" fmla="*/ 21600 w 21600"/>
                <a:gd name="connsiteY1" fmla="*/ 0 h 21476"/>
                <a:gd name="connsiteX2" fmla="*/ 21600 w 21600"/>
                <a:gd name="connsiteY2" fmla="*/ 18397 h 21476"/>
                <a:gd name="connsiteX3" fmla="*/ 0 w 21600"/>
                <a:gd name="connsiteY3" fmla="*/ 20172 h 21476"/>
                <a:gd name="connsiteX4" fmla="*/ 0 w 21600"/>
                <a:gd name="connsiteY4" fmla="*/ 0 h 21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476">
                  <a:moveTo>
                    <a:pt x="0" y="0"/>
                  </a:moveTo>
                  <a:lnTo>
                    <a:pt x="21600" y="0"/>
                  </a:lnTo>
                  <a:lnTo>
                    <a:pt x="21600" y="18397"/>
                  </a:lnTo>
                  <a:cubicBezTo>
                    <a:pt x="10800" y="18397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98" name="Group 97"/>
            <p:cNvGrpSpPr/>
            <p:nvPr/>
          </p:nvGrpSpPr>
          <p:grpSpPr>
            <a:xfrm>
              <a:off x="6088873" y="4739890"/>
              <a:ext cx="2641437" cy="1237292"/>
              <a:chOff x="5486794" y="4111823"/>
              <a:chExt cx="3276206" cy="1237292"/>
            </a:xfrm>
          </p:grpSpPr>
          <p:grpSp>
            <p:nvGrpSpPr>
              <p:cNvPr id="100" name="Group 99"/>
              <p:cNvGrpSpPr/>
              <p:nvPr/>
            </p:nvGrpSpPr>
            <p:grpSpPr>
              <a:xfrm>
                <a:off x="5486794" y="4343400"/>
                <a:ext cx="3276206" cy="1005715"/>
                <a:chOff x="5486794" y="4572000"/>
                <a:chExt cx="3276206" cy="1005715"/>
              </a:xfrm>
            </p:grpSpPr>
            <p:grpSp>
              <p:nvGrpSpPr>
                <p:cNvPr id="102" name="Group 101"/>
                <p:cNvGrpSpPr/>
                <p:nvPr/>
              </p:nvGrpSpPr>
              <p:grpSpPr>
                <a:xfrm>
                  <a:off x="5486794" y="4572000"/>
                  <a:ext cx="3276206" cy="1005715"/>
                  <a:chOff x="6129078" y="5181600"/>
                  <a:chExt cx="3510220" cy="1172921"/>
                </a:xfrm>
              </p:grpSpPr>
              <p:cxnSp>
                <p:nvCxnSpPr>
                  <p:cNvPr id="112" name="Straight Arrow Connector 111"/>
                  <p:cNvCxnSpPr/>
                  <p:nvPr/>
                </p:nvCxnSpPr>
                <p:spPr bwMode="auto">
                  <a:xfrm>
                    <a:off x="6621732" y="6096001"/>
                    <a:ext cx="2935923" cy="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sp>
                <p:nvSpPr>
                  <p:cNvPr id="113" name="TextBox 112"/>
                  <p:cNvSpPr txBox="1"/>
                  <p:nvPr/>
                </p:nvSpPr>
                <p:spPr>
                  <a:xfrm>
                    <a:off x="8730867" y="6031469"/>
                    <a:ext cx="908431" cy="32305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Invoc.</a:t>
                    </a:r>
                    <a:endParaRPr lang="en-US" sz="1200" dirty="0"/>
                  </a:p>
                </p:txBody>
              </p:sp>
              <p:sp>
                <p:nvSpPr>
                  <p:cNvPr id="114" name="TextBox 113"/>
                  <p:cNvSpPr txBox="1"/>
                  <p:nvPr/>
                </p:nvSpPr>
                <p:spPr>
                  <a:xfrm>
                    <a:off x="6129078" y="5226692"/>
                    <a:ext cx="678132" cy="32305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mW</a:t>
                    </a:r>
                    <a:endParaRPr lang="en-US" sz="1200" dirty="0"/>
                  </a:p>
                </p:txBody>
              </p:sp>
              <p:cxnSp>
                <p:nvCxnSpPr>
                  <p:cNvPr id="115" name="Straight Arrow Connector 114"/>
                  <p:cNvCxnSpPr/>
                  <p:nvPr/>
                </p:nvCxnSpPr>
                <p:spPr bwMode="auto">
                  <a:xfrm flipV="1">
                    <a:off x="6621732" y="5181600"/>
                    <a:ext cx="0" cy="91440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</p:grpSp>
            <p:cxnSp>
              <p:nvCxnSpPr>
                <p:cNvPr id="103" name="Straight Connector 102"/>
                <p:cNvCxnSpPr/>
                <p:nvPr/>
              </p:nvCxnSpPr>
              <p:spPr bwMode="auto">
                <a:xfrm>
                  <a:off x="5943600" y="5181600"/>
                  <a:ext cx="152400" cy="0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04" name="Straight Connector 103"/>
                <p:cNvCxnSpPr/>
                <p:nvPr/>
              </p:nvCxnSpPr>
              <p:spPr bwMode="auto">
                <a:xfrm flipV="1">
                  <a:off x="6096000" y="4800600"/>
                  <a:ext cx="0" cy="381000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05" name="Straight Connector 104"/>
                <p:cNvCxnSpPr/>
                <p:nvPr/>
              </p:nvCxnSpPr>
              <p:spPr bwMode="auto">
                <a:xfrm>
                  <a:off x="6096000" y="4800600"/>
                  <a:ext cx="1219200" cy="0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06" name="Straight Connector 105"/>
                <p:cNvCxnSpPr/>
                <p:nvPr/>
              </p:nvCxnSpPr>
              <p:spPr bwMode="auto">
                <a:xfrm flipV="1">
                  <a:off x="7306733" y="4800600"/>
                  <a:ext cx="0" cy="228600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07" name="Straight Connector 106"/>
                <p:cNvCxnSpPr/>
                <p:nvPr/>
              </p:nvCxnSpPr>
              <p:spPr bwMode="auto">
                <a:xfrm>
                  <a:off x="7315200" y="5029200"/>
                  <a:ext cx="1219200" cy="0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08" name="Straight Connector 107"/>
                <p:cNvCxnSpPr/>
                <p:nvPr/>
              </p:nvCxnSpPr>
              <p:spPr bwMode="auto">
                <a:xfrm flipV="1">
                  <a:off x="8534400" y="5029200"/>
                  <a:ext cx="0" cy="152400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09" name="Straight Connector 108"/>
                <p:cNvCxnSpPr/>
                <p:nvPr/>
              </p:nvCxnSpPr>
              <p:spPr bwMode="auto">
                <a:xfrm>
                  <a:off x="6096000" y="4739515"/>
                  <a:ext cx="0" cy="629752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ot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10" name="Straight Connector 109"/>
                <p:cNvCxnSpPr/>
                <p:nvPr/>
              </p:nvCxnSpPr>
              <p:spPr bwMode="auto">
                <a:xfrm>
                  <a:off x="7315200" y="4739515"/>
                  <a:ext cx="0" cy="629752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ot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11" name="Straight Connector 110"/>
                <p:cNvCxnSpPr/>
                <p:nvPr/>
              </p:nvCxnSpPr>
              <p:spPr bwMode="auto">
                <a:xfrm>
                  <a:off x="8534400" y="4739515"/>
                  <a:ext cx="0" cy="629752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ot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</p:grpSp>
          <p:sp>
            <p:nvSpPr>
              <p:cNvPr id="101" name="TextBox 100"/>
              <p:cNvSpPr txBox="1"/>
              <p:nvPr/>
            </p:nvSpPr>
            <p:spPr>
              <a:xfrm>
                <a:off x="6019800" y="4111823"/>
                <a:ext cx="2362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Invoc. Power Trace</a:t>
                </a:r>
                <a:endParaRPr lang="en-US" sz="1400" dirty="0"/>
              </a:p>
            </p:txBody>
          </p:sp>
        </p:grpSp>
      </p:grpSp>
      <p:cxnSp>
        <p:nvCxnSpPr>
          <p:cNvPr id="123" name="Elbow Connector 122"/>
          <p:cNvCxnSpPr>
            <a:endCxn id="96" idx="0"/>
          </p:cNvCxnSpPr>
          <p:nvPr/>
        </p:nvCxnSpPr>
        <p:spPr bwMode="auto">
          <a:xfrm>
            <a:off x="5888706" y="1672445"/>
            <a:ext cx="1657062" cy="1121096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6" name="Curved Connector 233"/>
          <p:cNvCxnSpPr>
            <a:stCxn id="96" idx="4"/>
          </p:cNvCxnSpPr>
          <p:nvPr/>
        </p:nvCxnSpPr>
        <p:spPr bwMode="auto">
          <a:xfrm rot="16200000" flipH="1">
            <a:off x="7279256" y="3664339"/>
            <a:ext cx="533026" cy="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ysDot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7" name="Curved Connector 156"/>
          <p:cNvCxnSpPr>
            <a:endCxn id="93" idx="2"/>
          </p:cNvCxnSpPr>
          <p:nvPr/>
        </p:nvCxnSpPr>
        <p:spPr bwMode="auto">
          <a:xfrm flipH="1" flipV="1">
            <a:off x="4551680" y="3460173"/>
            <a:ext cx="1454" cy="51635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1" name="Curved Connector 156"/>
          <p:cNvCxnSpPr>
            <a:endCxn id="93" idx="0"/>
          </p:cNvCxnSpPr>
          <p:nvPr/>
        </p:nvCxnSpPr>
        <p:spPr bwMode="auto">
          <a:xfrm>
            <a:off x="4551680" y="2378364"/>
            <a:ext cx="0" cy="35896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4" name="Curved Connector 156"/>
          <p:cNvCxnSpPr>
            <a:stCxn id="93" idx="3"/>
          </p:cNvCxnSpPr>
          <p:nvPr/>
        </p:nvCxnSpPr>
        <p:spPr bwMode="auto">
          <a:xfrm>
            <a:off x="5709920" y="3098750"/>
            <a:ext cx="930811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202" name="Group 201"/>
          <p:cNvGrpSpPr/>
          <p:nvPr/>
        </p:nvGrpSpPr>
        <p:grpSpPr>
          <a:xfrm>
            <a:off x="3190240" y="4206688"/>
            <a:ext cx="2652142" cy="918981"/>
            <a:chOff x="3456224" y="6448657"/>
            <a:chExt cx="2652142" cy="918981"/>
          </a:xfrm>
        </p:grpSpPr>
        <p:grpSp>
          <p:nvGrpSpPr>
            <p:cNvPr id="157" name="Group 156"/>
            <p:cNvGrpSpPr/>
            <p:nvPr/>
          </p:nvGrpSpPr>
          <p:grpSpPr>
            <a:xfrm>
              <a:off x="3456224" y="6448657"/>
              <a:ext cx="2652142" cy="918981"/>
              <a:chOff x="6130126" y="5015714"/>
              <a:chExt cx="3456209" cy="1137578"/>
            </a:xfrm>
          </p:grpSpPr>
          <p:cxnSp>
            <p:nvCxnSpPr>
              <p:cNvPr id="158" name="Straight Arrow Connector 157"/>
              <p:cNvCxnSpPr/>
              <p:nvPr/>
            </p:nvCxnSpPr>
            <p:spPr bwMode="auto">
              <a:xfrm>
                <a:off x="6621732" y="5930113"/>
                <a:ext cx="2935923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159" name="TextBox 158"/>
              <p:cNvSpPr txBox="1"/>
              <p:nvPr/>
            </p:nvSpPr>
            <p:spPr>
              <a:xfrm>
                <a:off x="8908202" y="5830242"/>
                <a:ext cx="678133" cy="3230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nsec</a:t>
                </a:r>
                <a:endParaRPr lang="en-US" sz="1200" dirty="0"/>
              </a:p>
            </p:txBody>
          </p:sp>
          <p:sp>
            <p:nvSpPr>
              <p:cNvPr id="160" name="TextBox 159"/>
              <p:cNvSpPr txBox="1"/>
              <p:nvPr/>
            </p:nvSpPr>
            <p:spPr>
              <a:xfrm>
                <a:off x="6130126" y="5226692"/>
                <a:ext cx="678132" cy="3230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mW</a:t>
                </a:r>
                <a:endParaRPr lang="en-US" sz="1200" dirty="0"/>
              </a:p>
            </p:txBody>
          </p:sp>
          <p:cxnSp>
            <p:nvCxnSpPr>
              <p:cNvPr id="161" name="Straight Arrow Connector 160"/>
              <p:cNvCxnSpPr/>
              <p:nvPr/>
            </p:nvCxnSpPr>
            <p:spPr bwMode="auto">
              <a:xfrm flipV="1">
                <a:off x="6621732" y="5015714"/>
                <a:ext cx="0" cy="914399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62" name="Rectangle 594"/>
            <p:cNvSpPr/>
            <p:nvPr/>
          </p:nvSpPr>
          <p:spPr bwMode="auto">
            <a:xfrm>
              <a:off x="3903261" y="6975933"/>
              <a:ext cx="228600" cy="0"/>
            </a:xfrm>
            <a:custGeom>
              <a:avLst/>
              <a:gdLst>
                <a:gd name="connsiteX0" fmla="*/ 0 w 228600"/>
                <a:gd name="connsiteY0" fmla="*/ 0 h 152400"/>
                <a:gd name="connsiteX1" fmla="*/ 228600 w 228600"/>
                <a:gd name="connsiteY1" fmla="*/ 0 h 152400"/>
                <a:gd name="connsiteX2" fmla="*/ 228600 w 228600"/>
                <a:gd name="connsiteY2" fmla="*/ 152400 h 152400"/>
                <a:gd name="connsiteX3" fmla="*/ 0 w 228600"/>
                <a:gd name="connsiteY3" fmla="*/ 152400 h 152400"/>
                <a:gd name="connsiteX4" fmla="*/ 0 w 228600"/>
                <a:gd name="connsiteY4" fmla="*/ 0 h 152400"/>
                <a:gd name="connsiteX0" fmla="*/ 228600 w 320040"/>
                <a:gd name="connsiteY0" fmla="*/ 152400 h 243840"/>
                <a:gd name="connsiteX1" fmla="*/ 0 w 320040"/>
                <a:gd name="connsiteY1" fmla="*/ 152400 h 243840"/>
                <a:gd name="connsiteX2" fmla="*/ 0 w 320040"/>
                <a:gd name="connsiteY2" fmla="*/ 0 h 243840"/>
                <a:gd name="connsiteX3" fmla="*/ 228600 w 320040"/>
                <a:gd name="connsiteY3" fmla="*/ 0 h 243840"/>
                <a:gd name="connsiteX4" fmla="*/ 320040 w 320040"/>
                <a:gd name="connsiteY4" fmla="*/ 243840 h 243840"/>
                <a:gd name="connsiteX0" fmla="*/ 0 w 320040"/>
                <a:gd name="connsiteY0" fmla="*/ 152400 h 243840"/>
                <a:gd name="connsiteX1" fmla="*/ 0 w 320040"/>
                <a:gd name="connsiteY1" fmla="*/ 0 h 243840"/>
                <a:gd name="connsiteX2" fmla="*/ 228600 w 320040"/>
                <a:gd name="connsiteY2" fmla="*/ 0 h 243840"/>
                <a:gd name="connsiteX3" fmla="*/ 320040 w 320040"/>
                <a:gd name="connsiteY3" fmla="*/ 243840 h 243840"/>
                <a:gd name="connsiteX0" fmla="*/ 0 w 231140"/>
                <a:gd name="connsiteY0" fmla="*/ 152400 h 158115"/>
                <a:gd name="connsiteX1" fmla="*/ 0 w 231140"/>
                <a:gd name="connsiteY1" fmla="*/ 0 h 158115"/>
                <a:gd name="connsiteX2" fmla="*/ 228600 w 231140"/>
                <a:gd name="connsiteY2" fmla="*/ 0 h 158115"/>
                <a:gd name="connsiteX3" fmla="*/ 231140 w 231140"/>
                <a:gd name="connsiteY3" fmla="*/ 158115 h 158115"/>
                <a:gd name="connsiteX0" fmla="*/ 0 w 228600"/>
                <a:gd name="connsiteY0" fmla="*/ 378460 h 378460"/>
                <a:gd name="connsiteX1" fmla="*/ 0 w 228600"/>
                <a:gd name="connsiteY1" fmla="*/ 226060 h 378460"/>
                <a:gd name="connsiteX2" fmla="*/ 228600 w 228600"/>
                <a:gd name="connsiteY2" fmla="*/ 226060 h 378460"/>
                <a:gd name="connsiteX3" fmla="*/ 224790 w 228600"/>
                <a:gd name="connsiteY3" fmla="*/ 0 h 378460"/>
                <a:gd name="connsiteX0" fmla="*/ 0 w 231625"/>
                <a:gd name="connsiteY0" fmla="*/ 378460 h 378460"/>
                <a:gd name="connsiteX1" fmla="*/ 0 w 231625"/>
                <a:gd name="connsiteY1" fmla="*/ 226060 h 378460"/>
                <a:gd name="connsiteX2" fmla="*/ 228600 w 231625"/>
                <a:gd name="connsiteY2" fmla="*/ 226060 h 378460"/>
                <a:gd name="connsiteX3" fmla="*/ 224790 w 231625"/>
                <a:gd name="connsiteY3" fmla="*/ 0 h 378460"/>
                <a:gd name="connsiteX0" fmla="*/ 0 w 228600"/>
                <a:gd name="connsiteY0" fmla="*/ 152400 h 152400"/>
                <a:gd name="connsiteX1" fmla="*/ 0 w 228600"/>
                <a:gd name="connsiteY1" fmla="*/ 0 h 152400"/>
                <a:gd name="connsiteX2" fmla="*/ 228600 w 228600"/>
                <a:gd name="connsiteY2" fmla="*/ 0 h 152400"/>
                <a:gd name="connsiteX0" fmla="*/ 0 w 228600"/>
                <a:gd name="connsiteY0" fmla="*/ 0 h 0"/>
                <a:gd name="connsiteX1" fmla="*/ 228600 w 22860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28600">
                  <a:moveTo>
                    <a:pt x="0" y="0"/>
                  </a:moveTo>
                  <a:lnTo>
                    <a:pt x="228600" y="0"/>
                  </a:lnTo>
                </a:path>
              </a:pathLst>
            </a:cu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 dirty="0" smtClean="0">
                <a:ln w="28575" cmpd="sng">
                  <a:solidFill>
                    <a:srgbClr val="FF0000"/>
                  </a:solidFill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63" name="Rectangle 594"/>
            <p:cNvSpPr/>
            <p:nvPr/>
          </p:nvSpPr>
          <p:spPr bwMode="auto">
            <a:xfrm>
              <a:off x="4129321" y="6598108"/>
              <a:ext cx="228600" cy="372737"/>
            </a:xfrm>
            <a:custGeom>
              <a:avLst/>
              <a:gdLst>
                <a:gd name="connsiteX0" fmla="*/ 0 w 228600"/>
                <a:gd name="connsiteY0" fmla="*/ 0 h 152400"/>
                <a:gd name="connsiteX1" fmla="*/ 228600 w 228600"/>
                <a:gd name="connsiteY1" fmla="*/ 0 h 152400"/>
                <a:gd name="connsiteX2" fmla="*/ 228600 w 228600"/>
                <a:gd name="connsiteY2" fmla="*/ 152400 h 152400"/>
                <a:gd name="connsiteX3" fmla="*/ 0 w 228600"/>
                <a:gd name="connsiteY3" fmla="*/ 152400 h 152400"/>
                <a:gd name="connsiteX4" fmla="*/ 0 w 228600"/>
                <a:gd name="connsiteY4" fmla="*/ 0 h 152400"/>
                <a:gd name="connsiteX0" fmla="*/ 228600 w 320040"/>
                <a:gd name="connsiteY0" fmla="*/ 152400 h 243840"/>
                <a:gd name="connsiteX1" fmla="*/ 0 w 320040"/>
                <a:gd name="connsiteY1" fmla="*/ 152400 h 243840"/>
                <a:gd name="connsiteX2" fmla="*/ 0 w 320040"/>
                <a:gd name="connsiteY2" fmla="*/ 0 h 243840"/>
                <a:gd name="connsiteX3" fmla="*/ 228600 w 320040"/>
                <a:gd name="connsiteY3" fmla="*/ 0 h 243840"/>
                <a:gd name="connsiteX4" fmla="*/ 320040 w 320040"/>
                <a:gd name="connsiteY4" fmla="*/ 243840 h 243840"/>
                <a:gd name="connsiteX0" fmla="*/ 0 w 320040"/>
                <a:gd name="connsiteY0" fmla="*/ 152400 h 243840"/>
                <a:gd name="connsiteX1" fmla="*/ 0 w 320040"/>
                <a:gd name="connsiteY1" fmla="*/ 0 h 243840"/>
                <a:gd name="connsiteX2" fmla="*/ 228600 w 320040"/>
                <a:gd name="connsiteY2" fmla="*/ 0 h 243840"/>
                <a:gd name="connsiteX3" fmla="*/ 320040 w 320040"/>
                <a:gd name="connsiteY3" fmla="*/ 243840 h 243840"/>
                <a:gd name="connsiteX0" fmla="*/ 0 w 231140"/>
                <a:gd name="connsiteY0" fmla="*/ 152400 h 158115"/>
                <a:gd name="connsiteX1" fmla="*/ 0 w 231140"/>
                <a:gd name="connsiteY1" fmla="*/ 0 h 158115"/>
                <a:gd name="connsiteX2" fmla="*/ 228600 w 231140"/>
                <a:gd name="connsiteY2" fmla="*/ 0 h 158115"/>
                <a:gd name="connsiteX3" fmla="*/ 231140 w 231140"/>
                <a:gd name="connsiteY3" fmla="*/ 158115 h 158115"/>
                <a:gd name="connsiteX0" fmla="*/ 0 w 228600"/>
                <a:gd name="connsiteY0" fmla="*/ 152400 h 152400"/>
                <a:gd name="connsiteX1" fmla="*/ 0 w 228600"/>
                <a:gd name="connsiteY1" fmla="*/ 0 h 152400"/>
                <a:gd name="connsiteX2" fmla="*/ 228600 w 228600"/>
                <a:gd name="connsiteY2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8600" h="152400">
                  <a:moveTo>
                    <a:pt x="0" y="152400"/>
                  </a:moveTo>
                  <a:lnTo>
                    <a:pt x="0" y="0"/>
                  </a:lnTo>
                  <a:lnTo>
                    <a:pt x="228600" y="0"/>
                  </a:lnTo>
                </a:path>
              </a:pathLst>
            </a:cu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 dirty="0" smtClean="0">
                <a:ln w="28575" cmpd="sng">
                  <a:solidFill>
                    <a:srgbClr val="FF0000"/>
                  </a:solidFill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64" name="Rectangle 594"/>
            <p:cNvSpPr/>
            <p:nvPr/>
          </p:nvSpPr>
          <p:spPr bwMode="auto">
            <a:xfrm>
              <a:off x="4357921" y="6524449"/>
              <a:ext cx="228600" cy="300990"/>
            </a:xfrm>
            <a:custGeom>
              <a:avLst/>
              <a:gdLst>
                <a:gd name="connsiteX0" fmla="*/ 0 w 228600"/>
                <a:gd name="connsiteY0" fmla="*/ 0 h 152400"/>
                <a:gd name="connsiteX1" fmla="*/ 228600 w 228600"/>
                <a:gd name="connsiteY1" fmla="*/ 0 h 152400"/>
                <a:gd name="connsiteX2" fmla="*/ 228600 w 228600"/>
                <a:gd name="connsiteY2" fmla="*/ 152400 h 152400"/>
                <a:gd name="connsiteX3" fmla="*/ 0 w 228600"/>
                <a:gd name="connsiteY3" fmla="*/ 152400 h 152400"/>
                <a:gd name="connsiteX4" fmla="*/ 0 w 228600"/>
                <a:gd name="connsiteY4" fmla="*/ 0 h 152400"/>
                <a:gd name="connsiteX0" fmla="*/ 228600 w 320040"/>
                <a:gd name="connsiteY0" fmla="*/ 152400 h 243840"/>
                <a:gd name="connsiteX1" fmla="*/ 0 w 320040"/>
                <a:gd name="connsiteY1" fmla="*/ 152400 h 243840"/>
                <a:gd name="connsiteX2" fmla="*/ 0 w 320040"/>
                <a:gd name="connsiteY2" fmla="*/ 0 h 243840"/>
                <a:gd name="connsiteX3" fmla="*/ 228600 w 320040"/>
                <a:gd name="connsiteY3" fmla="*/ 0 h 243840"/>
                <a:gd name="connsiteX4" fmla="*/ 320040 w 320040"/>
                <a:gd name="connsiteY4" fmla="*/ 243840 h 243840"/>
                <a:gd name="connsiteX0" fmla="*/ 0 w 320040"/>
                <a:gd name="connsiteY0" fmla="*/ 152400 h 243840"/>
                <a:gd name="connsiteX1" fmla="*/ 0 w 320040"/>
                <a:gd name="connsiteY1" fmla="*/ 0 h 243840"/>
                <a:gd name="connsiteX2" fmla="*/ 228600 w 320040"/>
                <a:gd name="connsiteY2" fmla="*/ 0 h 243840"/>
                <a:gd name="connsiteX3" fmla="*/ 320040 w 320040"/>
                <a:gd name="connsiteY3" fmla="*/ 243840 h 243840"/>
                <a:gd name="connsiteX0" fmla="*/ 0 w 231140"/>
                <a:gd name="connsiteY0" fmla="*/ 152400 h 158115"/>
                <a:gd name="connsiteX1" fmla="*/ 0 w 231140"/>
                <a:gd name="connsiteY1" fmla="*/ 0 h 158115"/>
                <a:gd name="connsiteX2" fmla="*/ 228600 w 231140"/>
                <a:gd name="connsiteY2" fmla="*/ 0 h 158115"/>
                <a:gd name="connsiteX3" fmla="*/ 231140 w 231140"/>
                <a:gd name="connsiteY3" fmla="*/ 158115 h 158115"/>
                <a:gd name="connsiteX0" fmla="*/ 0 w 231140"/>
                <a:gd name="connsiteY0" fmla="*/ 76200 h 158115"/>
                <a:gd name="connsiteX1" fmla="*/ 0 w 231140"/>
                <a:gd name="connsiteY1" fmla="*/ 0 h 158115"/>
                <a:gd name="connsiteX2" fmla="*/ 228600 w 231140"/>
                <a:gd name="connsiteY2" fmla="*/ 0 h 158115"/>
                <a:gd name="connsiteX3" fmla="*/ 231140 w 231140"/>
                <a:gd name="connsiteY3" fmla="*/ 158115 h 158115"/>
                <a:gd name="connsiteX0" fmla="*/ 0 w 228600"/>
                <a:gd name="connsiteY0" fmla="*/ 76200 h 300990"/>
                <a:gd name="connsiteX1" fmla="*/ 0 w 228600"/>
                <a:gd name="connsiteY1" fmla="*/ 0 h 300990"/>
                <a:gd name="connsiteX2" fmla="*/ 228600 w 228600"/>
                <a:gd name="connsiteY2" fmla="*/ 0 h 300990"/>
                <a:gd name="connsiteX3" fmla="*/ 227965 w 228600"/>
                <a:gd name="connsiteY3" fmla="*/ 300990 h 300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600" h="300990">
                  <a:moveTo>
                    <a:pt x="0" y="76200"/>
                  </a:moveTo>
                  <a:lnTo>
                    <a:pt x="0" y="0"/>
                  </a:lnTo>
                  <a:lnTo>
                    <a:pt x="228600" y="0"/>
                  </a:lnTo>
                  <a:cubicBezTo>
                    <a:pt x="228600" y="50800"/>
                    <a:pt x="227965" y="300990"/>
                    <a:pt x="227965" y="300990"/>
                  </a:cubicBezTo>
                </a:path>
              </a:pathLst>
            </a:cu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 dirty="0" smtClean="0">
                <a:ln w="28575" cmpd="sng">
                  <a:solidFill>
                    <a:srgbClr val="FF0000"/>
                  </a:solidFill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65" name="Rectangle 594"/>
            <p:cNvSpPr/>
            <p:nvPr/>
          </p:nvSpPr>
          <p:spPr bwMode="auto">
            <a:xfrm>
              <a:off x="4586521" y="6823533"/>
              <a:ext cx="228600" cy="0"/>
            </a:xfrm>
            <a:custGeom>
              <a:avLst/>
              <a:gdLst>
                <a:gd name="connsiteX0" fmla="*/ 0 w 228600"/>
                <a:gd name="connsiteY0" fmla="*/ 0 h 152400"/>
                <a:gd name="connsiteX1" fmla="*/ 228600 w 228600"/>
                <a:gd name="connsiteY1" fmla="*/ 0 h 152400"/>
                <a:gd name="connsiteX2" fmla="*/ 228600 w 228600"/>
                <a:gd name="connsiteY2" fmla="*/ 152400 h 152400"/>
                <a:gd name="connsiteX3" fmla="*/ 0 w 228600"/>
                <a:gd name="connsiteY3" fmla="*/ 152400 h 152400"/>
                <a:gd name="connsiteX4" fmla="*/ 0 w 228600"/>
                <a:gd name="connsiteY4" fmla="*/ 0 h 152400"/>
                <a:gd name="connsiteX0" fmla="*/ 228600 w 320040"/>
                <a:gd name="connsiteY0" fmla="*/ 152400 h 243840"/>
                <a:gd name="connsiteX1" fmla="*/ 0 w 320040"/>
                <a:gd name="connsiteY1" fmla="*/ 152400 h 243840"/>
                <a:gd name="connsiteX2" fmla="*/ 0 w 320040"/>
                <a:gd name="connsiteY2" fmla="*/ 0 h 243840"/>
                <a:gd name="connsiteX3" fmla="*/ 228600 w 320040"/>
                <a:gd name="connsiteY3" fmla="*/ 0 h 243840"/>
                <a:gd name="connsiteX4" fmla="*/ 320040 w 320040"/>
                <a:gd name="connsiteY4" fmla="*/ 243840 h 243840"/>
                <a:gd name="connsiteX0" fmla="*/ 0 w 320040"/>
                <a:gd name="connsiteY0" fmla="*/ 152400 h 243840"/>
                <a:gd name="connsiteX1" fmla="*/ 0 w 320040"/>
                <a:gd name="connsiteY1" fmla="*/ 0 h 243840"/>
                <a:gd name="connsiteX2" fmla="*/ 228600 w 320040"/>
                <a:gd name="connsiteY2" fmla="*/ 0 h 243840"/>
                <a:gd name="connsiteX3" fmla="*/ 320040 w 320040"/>
                <a:gd name="connsiteY3" fmla="*/ 243840 h 243840"/>
                <a:gd name="connsiteX0" fmla="*/ 0 w 231140"/>
                <a:gd name="connsiteY0" fmla="*/ 152400 h 158115"/>
                <a:gd name="connsiteX1" fmla="*/ 0 w 231140"/>
                <a:gd name="connsiteY1" fmla="*/ 0 h 158115"/>
                <a:gd name="connsiteX2" fmla="*/ 228600 w 231140"/>
                <a:gd name="connsiteY2" fmla="*/ 0 h 158115"/>
                <a:gd name="connsiteX3" fmla="*/ 231140 w 231140"/>
                <a:gd name="connsiteY3" fmla="*/ 158115 h 158115"/>
                <a:gd name="connsiteX0" fmla="*/ 0 w 231140"/>
                <a:gd name="connsiteY0" fmla="*/ 0 h 158115"/>
                <a:gd name="connsiteX1" fmla="*/ 228600 w 231140"/>
                <a:gd name="connsiteY1" fmla="*/ 0 h 158115"/>
                <a:gd name="connsiteX2" fmla="*/ 231140 w 231140"/>
                <a:gd name="connsiteY2" fmla="*/ 158115 h 158115"/>
                <a:gd name="connsiteX0" fmla="*/ 0 w 228600"/>
                <a:gd name="connsiteY0" fmla="*/ 0 h 0"/>
                <a:gd name="connsiteX1" fmla="*/ 228600 w 22860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28600">
                  <a:moveTo>
                    <a:pt x="0" y="0"/>
                  </a:moveTo>
                  <a:lnTo>
                    <a:pt x="228600" y="0"/>
                  </a:lnTo>
                </a:path>
              </a:pathLst>
            </a:cu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 dirty="0" smtClean="0">
                <a:ln w="28575" cmpd="sng">
                  <a:solidFill>
                    <a:srgbClr val="FF0000"/>
                  </a:solidFill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66" name="Rectangle 594"/>
            <p:cNvSpPr/>
            <p:nvPr/>
          </p:nvSpPr>
          <p:spPr bwMode="auto">
            <a:xfrm>
              <a:off x="4815121" y="6676848"/>
              <a:ext cx="231140" cy="158115"/>
            </a:xfrm>
            <a:custGeom>
              <a:avLst/>
              <a:gdLst>
                <a:gd name="connsiteX0" fmla="*/ 0 w 228600"/>
                <a:gd name="connsiteY0" fmla="*/ 0 h 152400"/>
                <a:gd name="connsiteX1" fmla="*/ 228600 w 228600"/>
                <a:gd name="connsiteY1" fmla="*/ 0 h 152400"/>
                <a:gd name="connsiteX2" fmla="*/ 228600 w 228600"/>
                <a:gd name="connsiteY2" fmla="*/ 152400 h 152400"/>
                <a:gd name="connsiteX3" fmla="*/ 0 w 228600"/>
                <a:gd name="connsiteY3" fmla="*/ 152400 h 152400"/>
                <a:gd name="connsiteX4" fmla="*/ 0 w 228600"/>
                <a:gd name="connsiteY4" fmla="*/ 0 h 152400"/>
                <a:gd name="connsiteX0" fmla="*/ 228600 w 320040"/>
                <a:gd name="connsiteY0" fmla="*/ 152400 h 243840"/>
                <a:gd name="connsiteX1" fmla="*/ 0 w 320040"/>
                <a:gd name="connsiteY1" fmla="*/ 152400 h 243840"/>
                <a:gd name="connsiteX2" fmla="*/ 0 w 320040"/>
                <a:gd name="connsiteY2" fmla="*/ 0 h 243840"/>
                <a:gd name="connsiteX3" fmla="*/ 228600 w 320040"/>
                <a:gd name="connsiteY3" fmla="*/ 0 h 243840"/>
                <a:gd name="connsiteX4" fmla="*/ 320040 w 320040"/>
                <a:gd name="connsiteY4" fmla="*/ 243840 h 243840"/>
                <a:gd name="connsiteX0" fmla="*/ 0 w 320040"/>
                <a:gd name="connsiteY0" fmla="*/ 152400 h 243840"/>
                <a:gd name="connsiteX1" fmla="*/ 0 w 320040"/>
                <a:gd name="connsiteY1" fmla="*/ 0 h 243840"/>
                <a:gd name="connsiteX2" fmla="*/ 228600 w 320040"/>
                <a:gd name="connsiteY2" fmla="*/ 0 h 243840"/>
                <a:gd name="connsiteX3" fmla="*/ 320040 w 320040"/>
                <a:gd name="connsiteY3" fmla="*/ 243840 h 243840"/>
                <a:gd name="connsiteX0" fmla="*/ 0 w 231140"/>
                <a:gd name="connsiteY0" fmla="*/ 152400 h 158115"/>
                <a:gd name="connsiteX1" fmla="*/ 0 w 231140"/>
                <a:gd name="connsiteY1" fmla="*/ 0 h 158115"/>
                <a:gd name="connsiteX2" fmla="*/ 228600 w 231140"/>
                <a:gd name="connsiteY2" fmla="*/ 0 h 158115"/>
                <a:gd name="connsiteX3" fmla="*/ 231140 w 231140"/>
                <a:gd name="connsiteY3" fmla="*/ 158115 h 158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140" h="158115">
                  <a:moveTo>
                    <a:pt x="0" y="152400"/>
                  </a:moveTo>
                  <a:lnTo>
                    <a:pt x="0" y="0"/>
                  </a:lnTo>
                  <a:lnTo>
                    <a:pt x="228600" y="0"/>
                  </a:lnTo>
                  <a:cubicBezTo>
                    <a:pt x="228600" y="50800"/>
                    <a:pt x="231140" y="158115"/>
                    <a:pt x="231140" y="158115"/>
                  </a:cubicBezTo>
                </a:path>
              </a:pathLst>
            </a:cu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 dirty="0" smtClean="0">
                <a:ln w="28575" cmpd="sng">
                  <a:solidFill>
                    <a:srgbClr val="FF0000"/>
                  </a:solidFill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67" name="Rectangle 594"/>
            <p:cNvSpPr/>
            <p:nvPr/>
          </p:nvSpPr>
          <p:spPr bwMode="auto">
            <a:xfrm>
              <a:off x="5043721" y="6829248"/>
              <a:ext cx="231140" cy="158115"/>
            </a:xfrm>
            <a:custGeom>
              <a:avLst/>
              <a:gdLst>
                <a:gd name="connsiteX0" fmla="*/ 0 w 228600"/>
                <a:gd name="connsiteY0" fmla="*/ 0 h 152400"/>
                <a:gd name="connsiteX1" fmla="*/ 228600 w 228600"/>
                <a:gd name="connsiteY1" fmla="*/ 0 h 152400"/>
                <a:gd name="connsiteX2" fmla="*/ 228600 w 228600"/>
                <a:gd name="connsiteY2" fmla="*/ 152400 h 152400"/>
                <a:gd name="connsiteX3" fmla="*/ 0 w 228600"/>
                <a:gd name="connsiteY3" fmla="*/ 152400 h 152400"/>
                <a:gd name="connsiteX4" fmla="*/ 0 w 228600"/>
                <a:gd name="connsiteY4" fmla="*/ 0 h 152400"/>
                <a:gd name="connsiteX0" fmla="*/ 228600 w 320040"/>
                <a:gd name="connsiteY0" fmla="*/ 152400 h 243840"/>
                <a:gd name="connsiteX1" fmla="*/ 0 w 320040"/>
                <a:gd name="connsiteY1" fmla="*/ 152400 h 243840"/>
                <a:gd name="connsiteX2" fmla="*/ 0 w 320040"/>
                <a:gd name="connsiteY2" fmla="*/ 0 h 243840"/>
                <a:gd name="connsiteX3" fmla="*/ 228600 w 320040"/>
                <a:gd name="connsiteY3" fmla="*/ 0 h 243840"/>
                <a:gd name="connsiteX4" fmla="*/ 320040 w 320040"/>
                <a:gd name="connsiteY4" fmla="*/ 243840 h 243840"/>
                <a:gd name="connsiteX0" fmla="*/ 0 w 320040"/>
                <a:gd name="connsiteY0" fmla="*/ 152400 h 243840"/>
                <a:gd name="connsiteX1" fmla="*/ 0 w 320040"/>
                <a:gd name="connsiteY1" fmla="*/ 0 h 243840"/>
                <a:gd name="connsiteX2" fmla="*/ 228600 w 320040"/>
                <a:gd name="connsiteY2" fmla="*/ 0 h 243840"/>
                <a:gd name="connsiteX3" fmla="*/ 320040 w 320040"/>
                <a:gd name="connsiteY3" fmla="*/ 243840 h 243840"/>
                <a:gd name="connsiteX0" fmla="*/ 0 w 231140"/>
                <a:gd name="connsiteY0" fmla="*/ 152400 h 158115"/>
                <a:gd name="connsiteX1" fmla="*/ 0 w 231140"/>
                <a:gd name="connsiteY1" fmla="*/ 0 h 158115"/>
                <a:gd name="connsiteX2" fmla="*/ 228600 w 231140"/>
                <a:gd name="connsiteY2" fmla="*/ 0 h 158115"/>
                <a:gd name="connsiteX3" fmla="*/ 231140 w 231140"/>
                <a:gd name="connsiteY3" fmla="*/ 158115 h 158115"/>
                <a:gd name="connsiteX0" fmla="*/ 0 w 231140"/>
                <a:gd name="connsiteY0" fmla="*/ 0 h 158115"/>
                <a:gd name="connsiteX1" fmla="*/ 228600 w 231140"/>
                <a:gd name="connsiteY1" fmla="*/ 0 h 158115"/>
                <a:gd name="connsiteX2" fmla="*/ 231140 w 231140"/>
                <a:gd name="connsiteY2" fmla="*/ 158115 h 158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1140" h="158115">
                  <a:moveTo>
                    <a:pt x="0" y="0"/>
                  </a:moveTo>
                  <a:lnTo>
                    <a:pt x="228600" y="0"/>
                  </a:lnTo>
                  <a:cubicBezTo>
                    <a:pt x="228600" y="50800"/>
                    <a:pt x="231140" y="158115"/>
                    <a:pt x="231140" y="158115"/>
                  </a:cubicBezTo>
                </a:path>
              </a:pathLst>
            </a:cu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 dirty="0" smtClean="0">
                <a:ln w="28575" cmpd="sng">
                  <a:solidFill>
                    <a:srgbClr val="FF0000"/>
                  </a:solidFill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68" name="Rectangle 594"/>
            <p:cNvSpPr/>
            <p:nvPr/>
          </p:nvSpPr>
          <p:spPr bwMode="auto">
            <a:xfrm>
              <a:off x="5274861" y="6982282"/>
              <a:ext cx="228600" cy="0"/>
            </a:xfrm>
            <a:custGeom>
              <a:avLst/>
              <a:gdLst>
                <a:gd name="connsiteX0" fmla="*/ 0 w 228600"/>
                <a:gd name="connsiteY0" fmla="*/ 0 h 152400"/>
                <a:gd name="connsiteX1" fmla="*/ 228600 w 228600"/>
                <a:gd name="connsiteY1" fmla="*/ 0 h 152400"/>
                <a:gd name="connsiteX2" fmla="*/ 228600 w 228600"/>
                <a:gd name="connsiteY2" fmla="*/ 152400 h 152400"/>
                <a:gd name="connsiteX3" fmla="*/ 0 w 228600"/>
                <a:gd name="connsiteY3" fmla="*/ 152400 h 152400"/>
                <a:gd name="connsiteX4" fmla="*/ 0 w 228600"/>
                <a:gd name="connsiteY4" fmla="*/ 0 h 152400"/>
                <a:gd name="connsiteX0" fmla="*/ 228600 w 320040"/>
                <a:gd name="connsiteY0" fmla="*/ 152400 h 243840"/>
                <a:gd name="connsiteX1" fmla="*/ 0 w 320040"/>
                <a:gd name="connsiteY1" fmla="*/ 152400 h 243840"/>
                <a:gd name="connsiteX2" fmla="*/ 0 w 320040"/>
                <a:gd name="connsiteY2" fmla="*/ 0 h 243840"/>
                <a:gd name="connsiteX3" fmla="*/ 228600 w 320040"/>
                <a:gd name="connsiteY3" fmla="*/ 0 h 243840"/>
                <a:gd name="connsiteX4" fmla="*/ 320040 w 320040"/>
                <a:gd name="connsiteY4" fmla="*/ 243840 h 243840"/>
                <a:gd name="connsiteX0" fmla="*/ 0 w 320040"/>
                <a:gd name="connsiteY0" fmla="*/ 152400 h 243840"/>
                <a:gd name="connsiteX1" fmla="*/ 0 w 320040"/>
                <a:gd name="connsiteY1" fmla="*/ 0 h 243840"/>
                <a:gd name="connsiteX2" fmla="*/ 228600 w 320040"/>
                <a:gd name="connsiteY2" fmla="*/ 0 h 243840"/>
                <a:gd name="connsiteX3" fmla="*/ 320040 w 320040"/>
                <a:gd name="connsiteY3" fmla="*/ 243840 h 243840"/>
                <a:gd name="connsiteX0" fmla="*/ 0 w 231140"/>
                <a:gd name="connsiteY0" fmla="*/ 152400 h 158115"/>
                <a:gd name="connsiteX1" fmla="*/ 0 w 231140"/>
                <a:gd name="connsiteY1" fmla="*/ 0 h 158115"/>
                <a:gd name="connsiteX2" fmla="*/ 228600 w 231140"/>
                <a:gd name="connsiteY2" fmla="*/ 0 h 158115"/>
                <a:gd name="connsiteX3" fmla="*/ 231140 w 231140"/>
                <a:gd name="connsiteY3" fmla="*/ 158115 h 158115"/>
                <a:gd name="connsiteX0" fmla="*/ 0 w 228600"/>
                <a:gd name="connsiteY0" fmla="*/ 378460 h 378460"/>
                <a:gd name="connsiteX1" fmla="*/ 0 w 228600"/>
                <a:gd name="connsiteY1" fmla="*/ 226060 h 378460"/>
                <a:gd name="connsiteX2" fmla="*/ 228600 w 228600"/>
                <a:gd name="connsiteY2" fmla="*/ 226060 h 378460"/>
                <a:gd name="connsiteX3" fmla="*/ 224790 w 228600"/>
                <a:gd name="connsiteY3" fmla="*/ 0 h 378460"/>
                <a:gd name="connsiteX0" fmla="*/ 0 w 231625"/>
                <a:gd name="connsiteY0" fmla="*/ 378460 h 378460"/>
                <a:gd name="connsiteX1" fmla="*/ 0 w 231625"/>
                <a:gd name="connsiteY1" fmla="*/ 226060 h 378460"/>
                <a:gd name="connsiteX2" fmla="*/ 228600 w 231625"/>
                <a:gd name="connsiteY2" fmla="*/ 226060 h 378460"/>
                <a:gd name="connsiteX3" fmla="*/ 224790 w 231625"/>
                <a:gd name="connsiteY3" fmla="*/ 0 h 378460"/>
                <a:gd name="connsiteX0" fmla="*/ 0 w 228600"/>
                <a:gd name="connsiteY0" fmla="*/ 152400 h 152400"/>
                <a:gd name="connsiteX1" fmla="*/ 0 w 228600"/>
                <a:gd name="connsiteY1" fmla="*/ 0 h 152400"/>
                <a:gd name="connsiteX2" fmla="*/ 228600 w 228600"/>
                <a:gd name="connsiteY2" fmla="*/ 0 h 152400"/>
                <a:gd name="connsiteX0" fmla="*/ 0 w 228600"/>
                <a:gd name="connsiteY0" fmla="*/ 0 h 0"/>
                <a:gd name="connsiteX1" fmla="*/ 228600 w 22860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28600">
                  <a:moveTo>
                    <a:pt x="0" y="0"/>
                  </a:moveTo>
                  <a:lnTo>
                    <a:pt x="228600" y="0"/>
                  </a:lnTo>
                </a:path>
              </a:pathLst>
            </a:cu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 dirty="0" smtClean="0">
                <a:ln w="28575" cmpd="sng">
                  <a:solidFill>
                    <a:srgbClr val="FF0000"/>
                  </a:solidFill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69" name="Rectangle 594"/>
            <p:cNvSpPr/>
            <p:nvPr/>
          </p:nvSpPr>
          <p:spPr bwMode="auto">
            <a:xfrm>
              <a:off x="5500921" y="6601282"/>
              <a:ext cx="228600" cy="372737"/>
            </a:xfrm>
            <a:custGeom>
              <a:avLst/>
              <a:gdLst>
                <a:gd name="connsiteX0" fmla="*/ 0 w 228600"/>
                <a:gd name="connsiteY0" fmla="*/ 0 h 152400"/>
                <a:gd name="connsiteX1" fmla="*/ 228600 w 228600"/>
                <a:gd name="connsiteY1" fmla="*/ 0 h 152400"/>
                <a:gd name="connsiteX2" fmla="*/ 228600 w 228600"/>
                <a:gd name="connsiteY2" fmla="*/ 152400 h 152400"/>
                <a:gd name="connsiteX3" fmla="*/ 0 w 228600"/>
                <a:gd name="connsiteY3" fmla="*/ 152400 h 152400"/>
                <a:gd name="connsiteX4" fmla="*/ 0 w 228600"/>
                <a:gd name="connsiteY4" fmla="*/ 0 h 152400"/>
                <a:gd name="connsiteX0" fmla="*/ 228600 w 320040"/>
                <a:gd name="connsiteY0" fmla="*/ 152400 h 243840"/>
                <a:gd name="connsiteX1" fmla="*/ 0 w 320040"/>
                <a:gd name="connsiteY1" fmla="*/ 152400 h 243840"/>
                <a:gd name="connsiteX2" fmla="*/ 0 w 320040"/>
                <a:gd name="connsiteY2" fmla="*/ 0 h 243840"/>
                <a:gd name="connsiteX3" fmla="*/ 228600 w 320040"/>
                <a:gd name="connsiteY3" fmla="*/ 0 h 243840"/>
                <a:gd name="connsiteX4" fmla="*/ 320040 w 320040"/>
                <a:gd name="connsiteY4" fmla="*/ 243840 h 243840"/>
                <a:gd name="connsiteX0" fmla="*/ 0 w 320040"/>
                <a:gd name="connsiteY0" fmla="*/ 152400 h 243840"/>
                <a:gd name="connsiteX1" fmla="*/ 0 w 320040"/>
                <a:gd name="connsiteY1" fmla="*/ 0 h 243840"/>
                <a:gd name="connsiteX2" fmla="*/ 228600 w 320040"/>
                <a:gd name="connsiteY2" fmla="*/ 0 h 243840"/>
                <a:gd name="connsiteX3" fmla="*/ 320040 w 320040"/>
                <a:gd name="connsiteY3" fmla="*/ 243840 h 243840"/>
                <a:gd name="connsiteX0" fmla="*/ 0 w 231140"/>
                <a:gd name="connsiteY0" fmla="*/ 152400 h 158115"/>
                <a:gd name="connsiteX1" fmla="*/ 0 w 231140"/>
                <a:gd name="connsiteY1" fmla="*/ 0 h 158115"/>
                <a:gd name="connsiteX2" fmla="*/ 228600 w 231140"/>
                <a:gd name="connsiteY2" fmla="*/ 0 h 158115"/>
                <a:gd name="connsiteX3" fmla="*/ 231140 w 231140"/>
                <a:gd name="connsiteY3" fmla="*/ 158115 h 158115"/>
                <a:gd name="connsiteX0" fmla="*/ 0 w 228600"/>
                <a:gd name="connsiteY0" fmla="*/ 152400 h 152400"/>
                <a:gd name="connsiteX1" fmla="*/ 0 w 228600"/>
                <a:gd name="connsiteY1" fmla="*/ 0 h 152400"/>
                <a:gd name="connsiteX2" fmla="*/ 228600 w 228600"/>
                <a:gd name="connsiteY2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8600" h="152400">
                  <a:moveTo>
                    <a:pt x="0" y="152400"/>
                  </a:moveTo>
                  <a:lnTo>
                    <a:pt x="0" y="0"/>
                  </a:lnTo>
                  <a:lnTo>
                    <a:pt x="228600" y="0"/>
                  </a:lnTo>
                </a:path>
              </a:pathLst>
            </a:cu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 dirty="0" smtClean="0">
                <a:ln w="28575" cmpd="sng">
                  <a:solidFill>
                    <a:srgbClr val="FF0000"/>
                  </a:solidFill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70" name="Rectangle 594"/>
            <p:cNvSpPr/>
            <p:nvPr/>
          </p:nvSpPr>
          <p:spPr bwMode="auto">
            <a:xfrm>
              <a:off x="5726345" y="6601284"/>
              <a:ext cx="231775" cy="523240"/>
            </a:xfrm>
            <a:custGeom>
              <a:avLst/>
              <a:gdLst>
                <a:gd name="connsiteX0" fmla="*/ 0 w 228600"/>
                <a:gd name="connsiteY0" fmla="*/ 0 h 152400"/>
                <a:gd name="connsiteX1" fmla="*/ 228600 w 228600"/>
                <a:gd name="connsiteY1" fmla="*/ 0 h 152400"/>
                <a:gd name="connsiteX2" fmla="*/ 228600 w 228600"/>
                <a:gd name="connsiteY2" fmla="*/ 152400 h 152400"/>
                <a:gd name="connsiteX3" fmla="*/ 0 w 228600"/>
                <a:gd name="connsiteY3" fmla="*/ 152400 h 152400"/>
                <a:gd name="connsiteX4" fmla="*/ 0 w 228600"/>
                <a:gd name="connsiteY4" fmla="*/ 0 h 152400"/>
                <a:gd name="connsiteX0" fmla="*/ 228600 w 320040"/>
                <a:gd name="connsiteY0" fmla="*/ 152400 h 243840"/>
                <a:gd name="connsiteX1" fmla="*/ 0 w 320040"/>
                <a:gd name="connsiteY1" fmla="*/ 152400 h 243840"/>
                <a:gd name="connsiteX2" fmla="*/ 0 w 320040"/>
                <a:gd name="connsiteY2" fmla="*/ 0 h 243840"/>
                <a:gd name="connsiteX3" fmla="*/ 228600 w 320040"/>
                <a:gd name="connsiteY3" fmla="*/ 0 h 243840"/>
                <a:gd name="connsiteX4" fmla="*/ 320040 w 320040"/>
                <a:gd name="connsiteY4" fmla="*/ 243840 h 243840"/>
                <a:gd name="connsiteX0" fmla="*/ 0 w 320040"/>
                <a:gd name="connsiteY0" fmla="*/ 152400 h 243840"/>
                <a:gd name="connsiteX1" fmla="*/ 0 w 320040"/>
                <a:gd name="connsiteY1" fmla="*/ 0 h 243840"/>
                <a:gd name="connsiteX2" fmla="*/ 228600 w 320040"/>
                <a:gd name="connsiteY2" fmla="*/ 0 h 243840"/>
                <a:gd name="connsiteX3" fmla="*/ 320040 w 320040"/>
                <a:gd name="connsiteY3" fmla="*/ 243840 h 243840"/>
                <a:gd name="connsiteX0" fmla="*/ 0 w 231140"/>
                <a:gd name="connsiteY0" fmla="*/ 152400 h 158115"/>
                <a:gd name="connsiteX1" fmla="*/ 0 w 231140"/>
                <a:gd name="connsiteY1" fmla="*/ 0 h 158115"/>
                <a:gd name="connsiteX2" fmla="*/ 228600 w 231140"/>
                <a:gd name="connsiteY2" fmla="*/ 0 h 158115"/>
                <a:gd name="connsiteX3" fmla="*/ 231140 w 231140"/>
                <a:gd name="connsiteY3" fmla="*/ 158115 h 158115"/>
                <a:gd name="connsiteX0" fmla="*/ 0 w 231140"/>
                <a:gd name="connsiteY0" fmla="*/ 76200 h 158115"/>
                <a:gd name="connsiteX1" fmla="*/ 0 w 231140"/>
                <a:gd name="connsiteY1" fmla="*/ 0 h 158115"/>
                <a:gd name="connsiteX2" fmla="*/ 228600 w 231140"/>
                <a:gd name="connsiteY2" fmla="*/ 0 h 158115"/>
                <a:gd name="connsiteX3" fmla="*/ 231140 w 231140"/>
                <a:gd name="connsiteY3" fmla="*/ 158115 h 158115"/>
                <a:gd name="connsiteX0" fmla="*/ 0 w 228600"/>
                <a:gd name="connsiteY0" fmla="*/ 76200 h 300990"/>
                <a:gd name="connsiteX1" fmla="*/ 0 w 228600"/>
                <a:gd name="connsiteY1" fmla="*/ 0 h 300990"/>
                <a:gd name="connsiteX2" fmla="*/ 228600 w 228600"/>
                <a:gd name="connsiteY2" fmla="*/ 0 h 300990"/>
                <a:gd name="connsiteX3" fmla="*/ 227965 w 228600"/>
                <a:gd name="connsiteY3" fmla="*/ 300990 h 300990"/>
                <a:gd name="connsiteX0" fmla="*/ 0 w 231775"/>
                <a:gd name="connsiteY0" fmla="*/ 0 h 523240"/>
                <a:gd name="connsiteX1" fmla="*/ 3175 w 231775"/>
                <a:gd name="connsiteY1" fmla="*/ 222250 h 523240"/>
                <a:gd name="connsiteX2" fmla="*/ 231775 w 231775"/>
                <a:gd name="connsiteY2" fmla="*/ 222250 h 523240"/>
                <a:gd name="connsiteX3" fmla="*/ 231140 w 231775"/>
                <a:gd name="connsiteY3" fmla="*/ 523240 h 523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775" h="523240">
                  <a:moveTo>
                    <a:pt x="0" y="0"/>
                  </a:moveTo>
                  <a:cubicBezTo>
                    <a:pt x="1058" y="74083"/>
                    <a:pt x="2117" y="148167"/>
                    <a:pt x="3175" y="222250"/>
                  </a:cubicBezTo>
                  <a:lnTo>
                    <a:pt x="231775" y="222250"/>
                  </a:lnTo>
                  <a:cubicBezTo>
                    <a:pt x="231775" y="273050"/>
                    <a:pt x="231140" y="523240"/>
                    <a:pt x="231140" y="523240"/>
                  </a:cubicBezTo>
                </a:path>
              </a:pathLst>
            </a:cu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 dirty="0" smtClean="0">
                <a:ln w="28575" cmpd="sng">
                  <a:solidFill>
                    <a:srgbClr val="FF0000"/>
                  </a:solidFill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231" name="Rectangle 230"/>
          <p:cNvSpPr/>
          <p:nvPr/>
        </p:nvSpPr>
        <p:spPr>
          <a:xfrm>
            <a:off x="5994288" y="5565519"/>
            <a:ext cx="2978727" cy="636857"/>
          </a:xfrm>
          <a:prstGeom prst="rect">
            <a:avLst/>
          </a:prstGeom>
        </p:spPr>
        <p:txBody>
          <a:bodyPr wrap="square" lIns="82058" tIns="41029" rIns="82058" bIns="41029">
            <a:spAutoFit/>
          </a:bodyPr>
          <a:lstStyle/>
          <a:p>
            <a:pPr marL="307718" indent="-307718" eaLnBrk="0" hangingPunct="0">
              <a:buFont typeface="Wingdings" charset="2"/>
              <a:buChar char="Ø"/>
            </a:pPr>
            <a:r>
              <a:rPr lang="en-US" b="1" dirty="0">
                <a:solidFill>
                  <a:srgbClr val="FF0000"/>
                </a:solidFill>
              </a:rPr>
              <a:t>Invocation-level</a:t>
            </a:r>
          </a:p>
          <a:p>
            <a:pPr marL="307718" indent="-307718" eaLnBrk="0" hangingPunct="0">
              <a:buFont typeface="Wingdings" charset="2"/>
              <a:buChar char="Ø"/>
            </a:pPr>
            <a:r>
              <a:rPr lang="en-US" b="1" dirty="0">
                <a:solidFill>
                  <a:srgbClr val="FF0000"/>
                </a:solidFill>
              </a:rPr>
              <a:t>Data-dependent, Fast</a:t>
            </a:r>
          </a:p>
        </p:txBody>
      </p:sp>
      <p:sp>
        <p:nvSpPr>
          <p:cNvPr id="232" name="TextBox 231"/>
          <p:cNvSpPr txBox="1"/>
          <p:nvPr/>
        </p:nvSpPr>
        <p:spPr>
          <a:xfrm>
            <a:off x="6170500" y="1160089"/>
            <a:ext cx="266192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Transaction-Level Activity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237" name="Straight Connector 236"/>
          <p:cNvCxnSpPr/>
          <p:nvPr/>
        </p:nvCxnSpPr>
        <p:spPr bwMode="auto">
          <a:xfrm>
            <a:off x="3470959" y="1713057"/>
            <a:ext cx="211814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38" name="TextBox 237"/>
          <p:cNvSpPr txBox="1"/>
          <p:nvPr/>
        </p:nvSpPr>
        <p:spPr>
          <a:xfrm>
            <a:off x="5234937" y="2070832"/>
            <a:ext cx="261765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700" dirty="0" smtClean="0"/>
              <a:t>cycles</a:t>
            </a:r>
            <a:endParaRPr lang="en-US" sz="700" dirty="0"/>
          </a:p>
        </p:txBody>
      </p:sp>
      <p:cxnSp>
        <p:nvCxnSpPr>
          <p:cNvPr id="239" name="Straight Connector 238"/>
          <p:cNvCxnSpPr/>
          <p:nvPr/>
        </p:nvCxnSpPr>
        <p:spPr bwMode="auto">
          <a:xfrm>
            <a:off x="3470959" y="1321448"/>
            <a:ext cx="211814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40" name="TextBox 239"/>
          <p:cNvSpPr txBox="1"/>
          <p:nvPr/>
        </p:nvSpPr>
        <p:spPr>
          <a:xfrm>
            <a:off x="3289132" y="1269093"/>
            <a:ext cx="261413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00" dirty="0" smtClean="0"/>
              <a:t>MEM</a:t>
            </a:r>
            <a:endParaRPr lang="en-US" sz="600" dirty="0"/>
          </a:p>
        </p:txBody>
      </p:sp>
      <p:sp>
        <p:nvSpPr>
          <p:cNvPr id="241" name="TextBox 240"/>
          <p:cNvSpPr txBox="1"/>
          <p:nvPr/>
        </p:nvSpPr>
        <p:spPr>
          <a:xfrm>
            <a:off x="3331461" y="1651715"/>
            <a:ext cx="183308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00" dirty="0" smtClean="0"/>
              <a:t>HW</a:t>
            </a:r>
            <a:endParaRPr lang="en-US" sz="600" dirty="0"/>
          </a:p>
        </p:txBody>
      </p:sp>
      <p:grpSp>
        <p:nvGrpSpPr>
          <p:cNvPr id="242" name="Group 241"/>
          <p:cNvGrpSpPr/>
          <p:nvPr/>
        </p:nvGrpSpPr>
        <p:grpSpPr>
          <a:xfrm>
            <a:off x="3607955" y="1317210"/>
            <a:ext cx="880132" cy="724915"/>
            <a:chOff x="1342433" y="1884817"/>
            <a:chExt cx="992686" cy="724915"/>
          </a:xfrm>
        </p:grpSpPr>
        <p:cxnSp>
          <p:nvCxnSpPr>
            <p:cNvPr id="262" name="Straight Connector 261"/>
            <p:cNvCxnSpPr/>
            <p:nvPr/>
          </p:nvCxnSpPr>
          <p:spPr bwMode="auto">
            <a:xfrm>
              <a:off x="1534838" y="1897522"/>
              <a:ext cx="0" cy="39584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63" name="Straight Connector 262"/>
            <p:cNvCxnSpPr/>
            <p:nvPr/>
          </p:nvCxnSpPr>
          <p:spPr bwMode="auto">
            <a:xfrm>
              <a:off x="2000694" y="1889055"/>
              <a:ext cx="1" cy="40430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64" name="Straight Connector 263"/>
            <p:cNvCxnSpPr/>
            <p:nvPr/>
          </p:nvCxnSpPr>
          <p:spPr bwMode="auto">
            <a:xfrm flipV="1">
              <a:off x="2255154" y="1884817"/>
              <a:ext cx="0" cy="40854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65" name="Straight Connector 264"/>
            <p:cNvCxnSpPr/>
            <p:nvPr/>
          </p:nvCxnSpPr>
          <p:spPr bwMode="auto">
            <a:xfrm flipV="1">
              <a:off x="1342433" y="2280664"/>
              <a:ext cx="0" cy="32906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66" name="Straight Connector 265"/>
            <p:cNvCxnSpPr/>
            <p:nvPr/>
          </p:nvCxnSpPr>
          <p:spPr bwMode="auto">
            <a:xfrm flipH="1">
              <a:off x="2255154" y="2295289"/>
              <a:ext cx="1679" cy="29861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267" name="Rounded Rectangle 266"/>
            <p:cNvSpPr/>
            <p:nvPr/>
          </p:nvSpPr>
          <p:spPr bwMode="auto">
            <a:xfrm rot="16200000">
              <a:off x="1431371" y="2001809"/>
              <a:ext cx="212792" cy="169331"/>
            </a:xfrm>
            <a:prstGeom prst="roundRect">
              <a:avLst>
                <a:gd name="adj" fmla="val 416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rPr>
                <a:t>1</a:t>
              </a:r>
              <a:endPara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68" name="Rounded Rectangle 267"/>
            <p:cNvSpPr/>
            <p:nvPr/>
          </p:nvSpPr>
          <p:spPr bwMode="auto">
            <a:xfrm rot="16200000">
              <a:off x="1897014" y="2001809"/>
              <a:ext cx="212792" cy="169331"/>
            </a:xfrm>
            <a:prstGeom prst="roundRect">
              <a:avLst>
                <a:gd name="adj" fmla="val 416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269" name="Rounded Rectangle 268"/>
            <p:cNvSpPr/>
            <p:nvPr/>
          </p:nvSpPr>
          <p:spPr bwMode="auto">
            <a:xfrm rot="16200000">
              <a:off x="2144058" y="2002460"/>
              <a:ext cx="212792" cy="169331"/>
            </a:xfrm>
            <a:prstGeom prst="roundRect">
              <a:avLst>
                <a:gd name="adj" fmla="val 41667"/>
              </a:avLst>
            </a:prstGeom>
            <a:solidFill>
              <a:schemeClr val="accent4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rPr>
                <a:t>3</a:t>
              </a:r>
              <a:endPara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cxnSp>
        <p:nvCxnSpPr>
          <p:cNvPr id="243" name="Straight Connector 242"/>
          <p:cNvCxnSpPr/>
          <p:nvPr/>
        </p:nvCxnSpPr>
        <p:spPr bwMode="auto">
          <a:xfrm>
            <a:off x="3470959" y="2042125"/>
            <a:ext cx="211814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44" name="TextBox 243"/>
          <p:cNvSpPr txBox="1"/>
          <p:nvPr/>
        </p:nvSpPr>
        <p:spPr>
          <a:xfrm>
            <a:off x="3300047" y="1976478"/>
            <a:ext cx="214723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00" dirty="0" smtClean="0"/>
              <a:t>CPU</a:t>
            </a:r>
            <a:endParaRPr lang="en-US" sz="600" dirty="0"/>
          </a:p>
        </p:txBody>
      </p:sp>
      <p:cxnSp>
        <p:nvCxnSpPr>
          <p:cNvPr id="246" name="Straight Arrow Connector 245"/>
          <p:cNvCxnSpPr/>
          <p:nvPr/>
        </p:nvCxnSpPr>
        <p:spPr bwMode="auto">
          <a:xfrm>
            <a:off x="3606466" y="1714009"/>
            <a:ext cx="81072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7" name="Straight Arrow Connector 246"/>
          <p:cNvCxnSpPr/>
          <p:nvPr/>
        </p:nvCxnSpPr>
        <p:spPr bwMode="auto">
          <a:xfrm>
            <a:off x="4616215" y="1713446"/>
            <a:ext cx="81072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48" name="TextBox 247"/>
          <p:cNvSpPr txBox="1"/>
          <p:nvPr/>
        </p:nvSpPr>
        <p:spPr>
          <a:xfrm>
            <a:off x="3692407" y="1676068"/>
            <a:ext cx="62681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/>
              <a:t>HW_SIM()</a:t>
            </a:r>
            <a:endParaRPr lang="en-US" sz="600" dirty="0"/>
          </a:p>
        </p:txBody>
      </p:sp>
      <p:sp>
        <p:nvSpPr>
          <p:cNvPr id="250" name="TextBox 249"/>
          <p:cNvSpPr txBox="1"/>
          <p:nvPr/>
        </p:nvSpPr>
        <p:spPr>
          <a:xfrm rot="16200000">
            <a:off x="3413748" y="1806584"/>
            <a:ext cx="248972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00" dirty="0" smtClean="0"/>
              <a:t>Start</a:t>
            </a:r>
            <a:endParaRPr lang="en-US" sz="600" dirty="0"/>
          </a:p>
        </p:txBody>
      </p:sp>
      <p:sp>
        <p:nvSpPr>
          <p:cNvPr id="251" name="TextBox 250"/>
          <p:cNvSpPr txBox="1"/>
          <p:nvPr/>
        </p:nvSpPr>
        <p:spPr>
          <a:xfrm rot="16200000">
            <a:off x="4222442" y="1780737"/>
            <a:ext cx="248972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00" dirty="0" smtClean="0"/>
              <a:t>Done</a:t>
            </a:r>
            <a:endParaRPr lang="en-US" sz="600" dirty="0"/>
          </a:p>
        </p:txBody>
      </p:sp>
      <p:grpSp>
        <p:nvGrpSpPr>
          <p:cNvPr id="288" name="Group 287"/>
          <p:cNvGrpSpPr/>
          <p:nvPr/>
        </p:nvGrpSpPr>
        <p:grpSpPr>
          <a:xfrm>
            <a:off x="4514095" y="1317216"/>
            <a:ext cx="983064" cy="724915"/>
            <a:chOff x="4710945" y="1435754"/>
            <a:chExt cx="983064" cy="724915"/>
          </a:xfrm>
        </p:grpSpPr>
        <p:grpSp>
          <p:nvGrpSpPr>
            <p:cNvPr id="245" name="Group 244"/>
            <p:cNvGrpSpPr/>
            <p:nvPr/>
          </p:nvGrpSpPr>
          <p:grpSpPr>
            <a:xfrm>
              <a:off x="4813877" y="1435754"/>
              <a:ext cx="880132" cy="724915"/>
              <a:chOff x="1342433" y="1884817"/>
              <a:chExt cx="992686" cy="724915"/>
            </a:xfrm>
          </p:grpSpPr>
          <p:cxnSp>
            <p:nvCxnSpPr>
              <p:cNvPr id="254" name="Straight Connector 253"/>
              <p:cNvCxnSpPr/>
              <p:nvPr/>
            </p:nvCxnSpPr>
            <p:spPr bwMode="auto">
              <a:xfrm>
                <a:off x="1534838" y="1897522"/>
                <a:ext cx="0" cy="39584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5" name="Straight Connector 254"/>
              <p:cNvCxnSpPr/>
              <p:nvPr/>
            </p:nvCxnSpPr>
            <p:spPr bwMode="auto">
              <a:xfrm>
                <a:off x="2000694" y="1889055"/>
                <a:ext cx="1" cy="404309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6" name="Straight Connector 255"/>
              <p:cNvCxnSpPr/>
              <p:nvPr/>
            </p:nvCxnSpPr>
            <p:spPr bwMode="auto">
              <a:xfrm flipV="1">
                <a:off x="2255154" y="1884817"/>
                <a:ext cx="0" cy="40854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7" name="Straight Connector 256"/>
              <p:cNvCxnSpPr/>
              <p:nvPr/>
            </p:nvCxnSpPr>
            <p:spPr bwMode="auto">
              <a:xfrm flipV="1">
                <a:off x="1342433" y="2280664"/>
                <a:ext cx="0" cy="32906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8" name="Straight Connector 257"/>
              <p:cNvCxnSpPr/>
              <p:nvPr/>
            </p:nvCxnSpPr>
            <p:spPr bwMode="auto">
              <a:xfrm flipH="1">
                <a:off x="2256834" y="2295289"/>
                <a:ext cx="1" cy="314443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259" name="Rounded Rectangle 258"/>
              <p:cNvSpPr/>
              <p:nvPr/>
            </p:nvSpPr>
            <p:spPr bwMode="auto">
              <a:xfrm rot="16200000">
                <a:off x="1431371" y="2001809"/>
                <a:ext cx="212792" cy="169331"/>
              </a:xfrm>
              <a:prstGeom prst="roundRect">
                <a:avLst>
                  <a:gd name="adj" fmla="val 41667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宋体" panose="02010600030101010101" pitchFamily="2" charset="-122"/>
                  </a:rPr>
                  <a:t>1</a:t>
                </a:r>
                <a:endParaRPr kumimoji="0" lang="en-U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60" name="Rounded Rectangle 259"/>
              <p:cNvSpPr/>
              <p:nvPr/>
            </p:nvSpPr>
            <p:spPr bwMode="auto">
              <a:xfrm rot="16200000">
                <a:off x="1897014" y="2001809"/>
                <a:ext cx="212792" cy="169331"/>
              </a:xfrm>
              <a:prstGeom prst="roundRect">
                <a:avLst>
                  <a:gd name="adj" fmla="val 41667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宋体" panose="02010600030101010101" pitchFamily="2" charset="-122"/>
                  </a:rPr>
                  <a:t>2</a:t>
                </a:r>
              </a:p>
            </p:txBody>
          </p:sp>
          <p:sp>
            <p:nvSpPr>
              <p:cNvPr id="261" name="Rounded Rectangle 260"/>
              <p:cNvSpPr/>
              <p:nvPr/>
            </p:nvSpPr>
            <p:spPr bwMode="auto">
              <a:xfrm rot="16200000">
                <a:off x="2144058" y="2002460"/>
                <a:ext cx="212792" cy="169331"/>
              </a:xfrm>
              <a:prstGeom prst="roundRect">
                <a:avLst>
                  <a:gd name="adj" fmla="val 41667"/>
                </a:avLst>
              </a:prstGeom>
              <a:solidFill>
                <a:schemeClr val="accent4">
                  <a:lumMod val="50000"/>
                  <a:lumOff val="5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宋体" panose="02010600030101010101" pitchFamily="2" charset="-122"/>
                  </a:rPr>
                  <a:t>3</a:t>
                </a:r>
                <a:endParaRPr kumimoji="0" lang="en-U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249" name="TextBox 248"/>
            <p:cNvSpPr txBox="1"/>
            <p:nvPr/>
          </p:nvSpPr>
          <p:spPr>
            <a:xfrm>
              <a:off x="4915830" y="1793964"/>
              <a:ext cx="62681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/>
                <a:t>HW_SIM()</a:t>
              </a:r>
              <a:endParaRPr lang="en-US" sz="600" dirty="0"/>
            </a:p>
          </p:txBody>
        </p:sp>
        <p:sp>
          <p:nvSpPr>
            <p:cNvPr id="252" name="TextBox 251"/>
            <p:cNvSpPr txBox="1"/>
            <p:nvPr/>
          </p:nvSpPr>
          <p:spPr>
            <a:xfrm rot="16200000">
              <a:off x="4632626" y="1908240"/>
              <a:ext cx="248972" cy="9233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600" dirty="0" smtClean="0"/>
                <a:t>Start</a:t>
              </a:r>
              <a:endParaRPr lang="en-US" sz="600" dirty="0"/>
            </a:p>
          </p:txBody>
        </p:sp>
        <p:sp>
          <p:nvSpPr>
            <p:cNvPr id="253" name="TextBox 252"/>
            <p:cNvSpPr txBox="1"/>
            <p:nvPr/>
          </p:nvSpPr>
          <p:spPr>
            <a:xfrm rot="16200000">
              <a:off x="5439204" y="1895093"/>
              <a:ext cx="248972" cy="9233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600" dirty="0" smtClean="0"/>
                <a:t>Done</a:t>
              </a:r>
              <a:endParaRPr lang="en-US" sz="600" dirty="0"/>
            </a:p>
          </p:txBody>
        </p:sp>
      </p:grpSp>
      <p:sp>
        <p:nvSpPr>
          <p:cNvPr id="302" name="Date Placeholder 30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ICCAD15, 11/4/15</a:t>
            </a:r>
            <a:endParaRPr lang="en-US" dirty="0"/>
          </a:p>
        </p:txBody>
      </p:sp>
      <p:sp>
        <p:nvSpPr>
          <p:cNvPr id="303" name="Footer Placeholder 30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D. Lee, T. Kim, K. Han, Y. Hoskote, L. John, A. Gerstlauer </a:t>
            </a:r>
            <a:endParaRPr lang="en-US" dirty="0"/>
          </a:p>
        </p:txBody>
      </p:sp>
      <p:sp>
        <p:nvSpPr>
          <p:cNvPr id="304" name="Slide Number Placeholder 30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DCD5-CA0E-5B4A-BFFC-F7319CF3FD5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72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909" y="990600"/>
            <a:ext cx="8174182" cy="5257800"/>
          </a:xfrm>
        </p:spPr>
        <p:txBody>
          <a:bodyPr/>
          <a:lstStyle/>
          <a:p>
            <a:r>
              <a:rPr lang="en-US" dirty="0" smtClean="0"/>
              <a:t>Internal signal activity of single-cycle logic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Internal signal activity of multi-cycle logic</a:t>
            </a:r>
          </a:p>
          <a:p>
            <a:pPr lvl="1"/>
            <a:endParaRPr lang="en-US" dirty="0" smtClean="0"/>
          </a:p>
          <a:p>
            <a:pPr marL="457303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ICCAD15, 11/4/15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D. Lee, T. Kim, K. Han, Y. Hoskote, L. John, A. Gerstlauer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B5975-353C-48A7-B740-44A9A165097C}" type="slidenum">
              <a:rPr lang="en-US" smtClean="0"/>
              <a:t>7</a:t>
            </a:fld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616960" y="1774209"/>
            <a:ext cx="5407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</a:t>
            </a:r>
            <a:r>
              <a:rPr lang="en-US" dirty="0" smtClean="0"/>
              <a:t>(t)= </a:t>
            </a:r>
            <a:r>
              <a:rPr lang="en-US" i="1" dirty="0" smtClean="0"/>
              <a:t>F</a:t>
            </a:r>
            <a:r>
              <a:rPr lang="en-US" i="1" baseline="-25000" dirty="0" smtClean="0"/>
              <a:t>1</a:t>
            </a:r>
            <a:r>
              <a:rPr lang="en-US" dirty="0" smtClean="0"/>
              <a:t>(A</a:t>
            </a:r>
            <a:r>
              <a:rPr lang="en-US" baseline="-25000" dirty="0"/>
              <a:t>1</a:t>
            </a:r>
            <a:r>
              <a:rPr lang="en-US" dirty="0" smtClean="0"/>
              <a:t>(</a:t>
            </a:r>
            <a:r>
              <a:rPr lang="en-US" dirty="0"/>
              <a:t>t)</a:t>
            </a:r>
            <a:r>
              <a:rPr lang="en-US" dirty="0" smtClean="0"/>
              <a:t>,A</a:t>
            </a:r>
            <a:r>
              <a:rPr lang="en-US" baseline="-25000" dirty="0"/>
              <a:t>2</a:t>
            </a:r>
            <a:r>
              <a:rPr lang="en-US" dirty="0" smtClean="0"/>
              <a:t>(</a:t>
            </a:r>
            <a:r>
              <a:rPr lang="en-US" dirty="0"/>
              <a:t>t)</a:t>
            </a:r>
            <a:r>
              <a:rPr lang="en-US" dirty="0" smtClean="0"/>
              <a:t>,A</a:t>
            </a:r>
            <a:r>
              <a:rPr lang="en-US" baseline="-25000" dirty="0"/>
              <a:t>3</a:t>
            </a:r>
            <a:r>
              <a:rPr lang="en-US" dirty="0" smtClean="0"/>
              <a:t>(</a:t>
            </a:r>
            <a:r>
              <a:rPr lang="en-US" dirty="0"/>
              <a:t>t)</a:t>
            </a:r>
            <a:r>
              <a:rPr lang="en-US" dirty="0" smtClean="0"/>
              <a:t>,A</a:t>
            </a:r>
            <a:r>
              <a:rPr lang="en-US" baseline="-25000" dirty="0"/>
              <a:t>4</a:t>
            </a:r>
            <a:r>
              <a:rPr lang="en-US" dirty="0" smtClean="0"/>
              <a:t>(</a:t>
            </a:r>
            <a:r>
              <a:rPr lang="en-US" dirty="0"/>
              <a:t>t)</a:t>
            </a:r>
            <a:r>
              <a:rPr lang="en-US" dirty="0" smtClean="0"/>
              <a:t>,A</a:t>
            </a:r>
            <a:r>
              <a:rPr lang="en-US" baseline="-25000" dirty="0"/>
              <a:t>5</a:t>
            </a:r>
            <a:r>
              <a:rPr lang="en-US" dirty="0" smtClean="0"/>
              <a:t>(</a:t>
            </a:r>
            <a:r>
              <a:rPr lang="en-US" dirty="0"/>
              <a:t>t)</a:t>
            </a:r>
            <a:r>
              <a:rPr lang="en-US" dirty="0" smtClean="0"/>
              <a:t>,A</a:t>
            </a:r>
            <a:r>
              <a:rPr lang="en-US" baseline="-25000" dirty="0"/>
              <a:t>6</a:t>
            </a:r>
            <a:r>
              <a:rPr lang="en-US" dirty="0" smtClean="0"/>
              <a:t>(</a:t>
            </a:r>
            <a:r>
              <a:rPr lang="en-US" dirty="0"/>
              <a:t>t</a:t>
            </a:r>
            <a:r>
              <a:rPr lang="en-US" dirty="0" smtClean="0"/>
              <a:t>),A</a:t>
            </a:r>
            <a:r>
              <a:rPr lang="en-US" baseline="-25000" dirty="0" smtClean="0"/>
              <a:t>7</a:t>
            </a:r>
            <a:r>
              <a:rPr lang="en-US" dirty="0" smtClean="0"/>
              <a:t>(</a:t>
            </a:r>
            <a:r>
              <a:rPr lang="en-US" dirty="0"/>
              <a:t>t</a:t>
            </a:r>
            <a:r>
              <a:rPr lang="en-US" dirty="0" smtClean="0"/>
              <a:t>))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468120" y="1959307"/>
            <a:ext cx="457200" cy="4279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5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+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611120" y="1959307"/>
            <a:ext cx="457200" cy="4279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+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2001520" y="2558387"/>
            <a:ext cx="457200" cy="4279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X</a:t>
            </a:r>
          </a:p>
        </p:txBody>
      </p:sp>
      <p:cxnSp>
        <p:nvCxnSpPr>
          <p:cNvPr id="11" name="Straight Arrow Connector 10"/>
          <p:cNvCxnSpPr>
            <a:stCxn id="7" idx="5"/>
            <a:endCxn id="9" idx="1"/>
          </p:cNvCxnSpPr>
          <p:nvPr/>
        </p:nvCxnSpPr>
        <p:spPr bwMode="auto">
          <a:xfrm>
            <a:off x="1858365" y="2324555"/>
            <a:ext cx="210110" cy="2964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>
            <a:stCxn id="8" idx="3"/>
            <a:endCxn id="9" idx="7"/>
          </p:cNvCxnSpPr>
          <p:nvPr/>
        </p:nvCxnSpPr>
        <p:spPr bwMode="auto">
          <a:xfrm flipH="1">
            <a:off x="2391765" y="2324555"/>
            <a:ext cx="286310" cy="2964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>
            <a:endCxn id="7" idx="1"/>
          </p:cNvCxnSpPr>
          <p:nvPr/>
        </p:nvCxnSpPr>
        <p:spPr bwMode="auto">
          <a:xfrm>
            <a:off x="1391920" y="1702559"/>
            <a:ext cx="143155" cy="3194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>
            <a:endCxn id="7" idx="7"/>
          </p:cNvCxnSpPr>
          <p:nvPr/>
        </p:nvCxnSpPr>
        <p:spPr bwMode="auto">
          <a:xfrm flipH="1">
            <a:off x="1858365" y="1702559"/>
            <a:ext cx="143155" cy="3194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" name="Straight Arrow Connector 20"/>
          <p:cNvCxnSpPr>
            <a:endCxn id="8" idx="1"/>
          </p:cNvCxnSpPr>
          <p:nvPr/>
        </p:nvCxnSpPr>
        <p:spPr bwMode="auto">
          <a:xfrm>
            <a:off x="2534920" y="1702559"/>
            <a:ext cx="143155" cy="3194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>
            <a:endCxn id="8" idx="7"/>
          </p:cNvCxnSpPr>
          <p:nvPr/>
        </p:nvCxnSpPr>
        <p:spPr bwMode="auto">
          <a:xfrm flipH="1">
            <a:off x="3001365" y="1702559"/>
            <a:ext cx="143155" cy="3194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9" name="TextBox 28"/>
          <p:cNvSpPr txBox="1"/>
          <p:nvPr/>
        </p:nvSpPr>
        <p:spPr>
          <a:xfrm>
            <a:off x="1234440" y="1464575"/>
            <a:ext cx="381000" cy="345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</a:t>
            </a:r>
            <a:r>
              <a:rPr lang="en-US" sz="1400" baseline="-25000" dirty="0"/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854200" y="1444251"/>
            <a:ext cx="381000" cy="345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</a:t>
            </a:r>
            <a:r>
              <a:rPr lang="en-US" sz="1400" baseline="-25000" dirty="0"/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377440" y="1444255"/>
            <a:ext cx="381000" cy="345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</a:t>
            </a:r>
            <a:r>
              <a:rPr lang="en-US" sz="1400" baseline="-25000" dirty="0" smtClean="0"/>
              <a:t>3</a:t>
            </a:r>
            <a:endParaRPr lang="en-US" sz="1400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2997200" y="1455379"/>
            <a:ext cx="381000" cy="345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</a:t>
            </a:r>
            <a:r>
              <a:rPr lang="en-US" sz="1400" baseline="-25000" dirty="0" smtClean="0"/>
              <a:t>4</a:t>
            </a:r>
            <a:endParaRPr lang="en-US" sz="1400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1601824" y="2420701"/>
            <a:ext cx="381000" cy="345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</a:t>
            </a:r>
            <a:r>
              <a:rPr lang="en-US" sz="1400" baseline="-25000" dirty="0"/>
              <a:t>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87575" y="2324555"/>
            <a:ext cx="381000" cy="345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</a:t>
            </a:r>
            <a:r>
              <a:rPr lang="en-US" sz="1400" baseline="-25000" dirty="0" smtClean="0"/>
              <a:t>6</a:t>
            </a:r>
            <a:endParaRPr lang="en-US" sz="1400" baseline="-25000" dirty="0"/>
          </a:p>
        </p:txBody>
      </p:sp>
      <p:cxnSp>
        <p:nvCxnSpPr>
          <p:cNvPr id="35" name="Straight Arrow Connector 34"/>
          <p:cNvCxnSpPr>
            <a:stCxn id="9" idx="4"/>
          </p:cNvCxnSpPr>
          <p:nvPr/>
        </p:nvCxnSpPr>
        <p:spPr bwMode="auto">
          <a:xfrm>
            <a:off x="2230120" y="2986301"/>
            <a:ext cx="5080" cy="43377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8" name="TextBox 37"/>
          <p:cNvSpPr txBox="1"/>
          <p:nvPr/>
        </p:nvSpPr>
        <p:spPr>
          <a:xfrm>
            <a:off x="2280920" y="3074406"/>
            <a:ext cx="381000" cy="345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</a:t>
            </a:r>
            <a:r>
              <a:rPr lang="en-US" sz="1400" baseline="-25000" dirty="0" smtClean="0"/>
              <a:t>7</a:t>
            </a:r>
            <a:endParaRPr lang="en-US" sz="1400" baseline="-25000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1127760" y="1810248"/>
            <a:ext cx="2153458" cy="125807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42240" y="1759447"/>
            <a:ext cx="8634335" cy="1475401"/>
            <a:chOff x="142240" y="1759447"/>
            <a:chExt cx="8634335" cy="1475401"/>
          </a:xfrm>
        </p:grpSpPr>
        <p:sp>
          <p:nvSpPr>
            <p:cNvPr id="43" name="TextBox 42"/>
            <p:cNvSpPr txBox="1"/>
            <p:nvPr/>
          </p:nvSpPr>
          <p:spPr>
            <a:xfrm>
              <a:off x="142240" y="2536363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solidFill>
                    <a:srgbClr val="FF0000"/>
                  </a:solidFill>
                </a:rPr>
                <a:t>Correlated</a:t>
              </a:r>
              <a:endParaRPr lang="en-US" b="1" i="1" dirty="0">
                <a:solidFill>
                  <a:srgbClr val="FF0000"/>
                </a:solidFill>
              </a:endParaRPr>
            </a:p>
          </p:txBody>
        </p:sp>
        <p:cxnSp>
          <p:nvCxnSpPr>
            <p:cNvPr id="42" name="Curved Connector 41"/>
            <p:cNvCxnSpPr/>
            <p:nvPr/>
          </p:nvCxnSpPr>
          <p:spPr bwMode="auto">
            <a:xfrm rot="16200000" flipH="1">
              <a:off x="1272753" y="1782094"/>
              <a:ext cx="679838" cy="634544"/>
            </a:xfrm>
            <a:prstGeom prst="curvedConnector3">
              <a:avLst>
                <a:gd name="adj1" fmla="val 102025"/>
              </a:avLst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44" name="Curved Connector 43"/>
            <p:cNvCxnSpPr/>
            <p:nvPr/>
          </p:nvCxnSpPr>
          <p:spPr bwMode="auto">
            <a:xfrm rot="16200000" flipH="1">
              <a:off x="1663977" y="2725501"/>
              <a:ext cx="762042" cy="256652"/>
            </a:xfrm>
            <a:prstGeom prst="curvedConnector3">
              <a:avLst>
                <a:gd name="adj1" fmla="val 66980"/>
              </a:avLst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4" name="TextBox 13"/>
            <p:cNvSpPr txBox="1"/>
            <p:nvPr/>
          </p:nvSpPr>
          <p:spPr>
            <a:xfrm>
              <a:off x="3495684" y="2111223"/>
              <a:ext cx="52808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dirty="0" smtClean="0"/>
                <a:t> </a:t>
              </a:r>
              <a:r>
                <a:rPr lang="en-US" dirty="0" smtClean="0"/>
                <a:t>	</a:t>
              </a:r>
              <a:r>
                <a:rPr lang="ko-KR" altLang="en-US" dirty="0" smtClean="0"/>
                <a:t> </a:t>
              </a:r>
              <a:r>
                <a:rPr lang="en-US" dirty="0" smtClean="0">
                  <a:ea typeface="ＭＳ ゴシック"/>
                  <a:cs typeface="ＭＳ ゴシック"/>
                </a:rPr>
                <a:t>≅ </a:t>
              </a:r>
              <a:r>
                <a:rPr lang="en-US" i="1" dirty="0" smtClean="0"/>
                <a:t>F</a:t>
              </a:r>
              <a:r>
                <a:rPr lang="en-US" i="1" baseline="-25000" dirty="0" smtClean="0"/>
                <a:t>2</a:t>
              </a:r>
              <a:r>
                <a:rPr lang="en-US" dirty="0" smtClean="0"/>
                <a:t>(</a:t>
              </a:r>
              <a:r>
                <a:rPr lang="en-US" dirty="0">
                  <a:solidFill>
                    <a:schemeClr val="accent2"/>
                  </a:solidFill>
                </a:rPr>
                <a:t>A</a:t>
              </a:r>
              <a:r>
                <a:rPr lang="en-US" baseline="-25000" dirty="0">
                  <a:solidFill>
                    <a:schemeClr val="accent2"/>
                  </a:solidFill>
                </a:rPr>
                <a:t>1</a:t>
              </a:r>
              <a:r>
                <a:rPr lang="en-US" dirty="0">
                  <a:solidFill>
                    <a:schemeClr val="accent2"/>
                  </a:solidFill>
                </a:rPr>
                <a:t>(t),A</a:t>
              </a:r>
              <a:r>
                <a:rPr lang="en-US" baseline="-25000" dirty="0">
                  <a:solidFill>
                    <a:schemeClr val="accent2"/>
                  </a:solidFill>
                </a:rPr>
                <a:t>2</a:t>
              </a:r>
              <a:r>
                <a:rPr lang="en-US" dirty="0">
                  <a:solidFill>
                    <a:schemeClr val="accent2"/>
                  </a:solidFill>
                </a:rPr>
                <a:t>(t),A</a:t>
              </a:r>
              <a:r>
                <a:rPr lang="en-US" baseline="-25000" dirty="0">
                  <a:solidFill>
                    <a:schemeClr val="accent2"/>
                  </a:solidFill>
                </a:rPr>
                <a:t>3</a:t>
              </a:r>
              <a:r>
                <a:rPr lang="en-US" dirty="0">
                  <a:solidFill>
                    <a:schemeClr val="accent2"/>
                  </a:solidFill>
                </a:rPr>
                <a:t>(t),A</a:t>
              </a:r>
              <a:r>
                <a:rPr lang="en-US" baseline="-25000" dirty="0">
                  <a:solidFill>
                    <a:schemeClr val="accent2"/>
                  </a:solidFill>
                </a:rPr>
                <a:t>4</a:t>
              </a:r>
              <a:r>
                <a:rPr lang="en-US" dirty="0">
                  <a:solidFill>
                    <a:schemeClr val="accent2"/>
                  </a:solidFill>
                </a:rPr>
                <a:t>(t),</a:t>
              </a:r>
              <a:r>
                <a:rPr lang="en-US" dirty="0">
                  <a:solidFill>
                    <a:srgbClr val="FF6600"/>
                  </a:solidFill>
                </a:rPr>
                <a:t>A</a:t>
              </a:r>
              <a:r>
                <a:rPr lang="en-US" baseline="-25000" dirty="0">
                  <a:solidFill>
                    <a:srgbClr val="FF6600"/>
                  </a:solidFill>
                </a:rPr>
                <a:t>7</a:t>
              </a:r>
              <a:r>
                <a:rPr lang="en-US" dirty="0">
                  <a:solidFill>
                    <a:srgbClr val="FF6600"/>
                  </a:solidFill>
                </a:rPr>
                <a:t>(t)</a:t>
              </a:r>
              <a:r>
                <a:rPr lang="en-US" dirty="0"/>
                <a:t>)  // Both </a:t>
              </a:r>
              <a:r>
                <a:rPr lang="en-US" dirty="0" smtClean="0">
                  <a:solidFill>
                    <a:srgbClr val="0000FF"/>
                  </a:solidFill>
                </a:rPr>
                <a:t>I</a:t>
              </a:r>
              <a:r>
                <a:rPr lang="en-US" dirty="0" smtClean="0"/>
                <a:t>/</a:t>
              </a:r>
              <a:r>
                <a:rPr lang="en-US" dirty="0" smtClean="0">
                  <a:solidFill>
                    <a:srgbClr val="FF6600"/>
                  </a:solidFill>
                </a:rPr>
                <a:t>O       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91440" y="4275056"/>
            <a:ext cx="9052560" cy="1062791"/>
            <a:chOff x="91440" y="4275056"/>
            <a:chExt cx="9052560" cy="1062791"/>
          </a:xfrm>
        </p:grpSpPr>
        <p:sp>
          <p:nvSpPr>
            <p:cNvPr id="46" name="Flowchart: Process 9"/>
            <p:cNvSpPr/>
            <p:nvPr/>
          </p:nvSpPr>
          <p:spPr bwMode="auto">
            <a:xfrm>
              <a:off x="568960" y="4384040"/>
              <a:ext cx="4226560" cy="953807"/>
            </a:xfrm>
            <a:prstGeom prst="flowChartProcess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7" name="Cloud 46"/>
            <p:cNvSpPr/>
            <p:nvPr/>
          </p:nvSpPr>
          <p:spPr bwMode="auto">
            <a:xfrm>
              <a:off x="884768" y="4524767"/>
              <a:ext cx="691726" cy="672353"/>
            </a:xfrm>
            <a:prstGeom prst="cloud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b="1" dirty="0" smtClean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Comb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rPr>
                <a:t>Logic</a:t>
              </a:r>
            </a:p>
          </p:txBody>
        </p:sp>
        <p:sp>
          <p:nvSpPr>
            <p:cNvPr id="48" name="Cloud 47"/>
            <p:cNvSpPr/>
            <p:nvPr/>
          </p:nvSpPr>
          <p:spPr bwMode="auto">
            <a:xfrm>
              <a:off x="2407074" y="4524767"/>
              <a:ext cx="691726" cy="672353"/>
            </a:xfrm>
            <a:prstGeom prst="cloud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rPr>
                <a:t>Comb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b="1" dirty="0" smtClean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Logic</a:t>
              </a:r>
              <a:endPara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1916670" y="4491149"/>
              <a:ext cx="186450" cy="73958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rPr>
                <a:t>R0</a:t>
              </a:r>
            </a:p>
          </p:txBody>
        </p:sp>
        <p:cxnSp>
          <p:nvCxnSpPr>
            <p:cNvPr id="50" name="Straight Arrow Connector 49"/>
            <p:cNvCxnSpPr>
              <a:endCxn id="47" idx="2"/>
            </p:cNvCxnSpPr>
            <p:nvPr/>
          </p:nvCxnSpPr>
          <p:spPr bwMode="auto">
            <a:xfrm>
              <a:off x="391160" y="4860944"/>
              <a:ext cx="495754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51" name="Straight Arrow Connector 50"/>
            <p:cNvCxnSpPr/>
            <p:nvPr/>
          </p:nvCxnSpPr>
          <p:spPr bwMode="auto">
            <a:xfrm>
              <a:off x="4307840" y="4860943"/>
              <a:ext cx="7112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55" name="Cloud 54"/>
            <p:cNvSpPr/>
            <p:nvPr/>
          </p:nvSpPr>
          <p:spPr bwMode="auto">
            <a:xfrm>
              <a:off x="3859954" y="4524767"/>
              <a:ext cx="691726" cy="672353"/>
            </a:xfrm>
            <a:prstGeom prst="cloud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rPr>
                <a:t>Comb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b="1" dirty="0" smtClean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Logic</a:t>
              </a:r>
              <a:endPara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3349230" y="4491149"/>
              <a:ext cx="186450" cy="73958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b="1" dirty="0" smtClean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R1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cxnSp>
          <p:nvCxnSpPr>
            <p:cNvPr id="60" name="Straight Arrow Connector 59"/>
            <p:cNvCxnSpPr>
              <a:stCxn id="47" idx="0"/>
              <a:endCxn id="49" idx="1"/>
            </p:cNvCxnSpPr>
            <p:nvPr/>
          </p:nvCxnSpPr>
          <p:spPr bwMode="auto">
            <a:xfrm flipV="1">
              <a:off x="1575918" y="4860943"/>
              <a:ext cx="340752" cy="1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2" name="Straight Arrow Connector 61"/>
            <p:cNvCxnSpPr/>
            <p:nvPr/>
          </p:nvCxnSpPr>
          <p:spPr bwMode="auto">
            <a:xfrm>
              <a:off x="2103120" y="4860943"/>
              <a:ext cx="303954" cy="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8" name="Straight Arrow Connector 67"/>
            <p:cNvCxnSpPr>
              <a:stCxn id="48" idx="0"/>
            </p:cNvCxnSpPr>
            <p:nvPr/>
          </p:nvCxnSpPr>
          <p:spPr bwMode="auto">
            <a:xfrm>
              <a:off x="3098224" y="4860944"/>
              <a:ext cx="251006" cy="1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71" name="Straight Arrow Connector 70"/>
            <p:cNvCxnSpPr>
              <a:stCxn id="56" idx="3"/>
              <a:endCxn id="55" idx="2"/>
            </p:cNvCxnSpPr>
            <p:nvPr/>
          </p:nvCxnSpPr>
          <p:spPr bwMode="auto">
            <a:xfrm>
              <a:off x="3535680" y="4860943"/>
              <a:ext cx="326420" cy="1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86" name="TextBox 85"/>
            <p:cNvSpPr txBox="1"/>
            <p:nvPr/>
          </p:nvSpPr>
          <p:spPr>
            <a:xfrm>
              <a:off x="91440" y="4513238"/>
              <a:ext cx="6654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A</a:t>
              </a:r>
              <a:r>
                <a:rPr lang="en-US" sz="1400" b="1" baseline="-25000" dirty="0" smtClean="0"/>
                <a:t>I</a:t>
              </a:r>
              <a:r>
                <a:rPr lang="en-US" sz="1400" b="1" dirty="0" smtClean="0"/>
                <a:t>(t)</a:t>
              </a:r>
              <a:endParaRPr lang="en-US" sz="14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800600" y="4547124"/>
              <a:ext cx="6654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A</a:t>
              </a:r>
              <a:r>
                <a:rPr lang="en-US" sz="1400" b="1" baseline="-25000" dirty="0"/>
                <a:t>O</a:t>
              </a:r>
              <a:r>
                <a:rPr lang="en-US" sz="1400" b="1" dirty="0" smtClean="0"/>
                <a:t>(t)</a:t>
              </a:r>
              <a:endParaRPr lang="en-US" sz="1400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354320" y="4275056"/>
              <a:ext cx="37896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P</a:t>
              </a:r>
              <a:r>
                <a:rPr lang="en-US" dirty="0" smtClean="0"/>
                <a:t>(t)= </a:t>
              </a:r>
              <a:r>
                <a:rPr lang="en-US" i="1" dirty="0" smtClean="0"/>
                <a:t>F</a:t>
              </a:r>
              <a:r>
                <a:rPr lang="en-US" i="1" baseline="-25000" dirty="0" smtClean="0"/>
                <a:t>1</a:t>
              </a:r>
              <a:r>
                <a:rPr lang="en-US" dirty="0" smtClean="0"/>
                <a:t>(</a:t>
              </a:r>
              <a:r>
                <a:rPr lang="en-US" b="1" dirty="0" smtClean="0"/>
                <a:t>A</a:t>
              </a:r>
              <a:r>
                <a:rPr lang="en-US" b="1" baseline="-25000" dirty="0" smtClean="0"/>
                <a:t>I</a:t>
              </a:r>
              <a:r>
                <a:rPr lang="en-US" dirty="0" smtClean="0"/>
                <a:t>(</a:t>
              </a:r>
              <a:r>
                <a:rPr lang="en-US" dirty="0"/>
                <a:t>t)</a:t>
              </a:r>
              <a:r>
                <a:rPr lang="en-US" dirty="0" smtClean="0"/>
                <a:t>,</a:t>
              </a:r>
              <a:r>
                <a:rPr lang="en-US" b="1" dirty="0" smtClean="0"/>
                <a:t>A</a:t>
              </a:r>
              <a:r>
                <a:rPr lang="en-US" baseline="-25000" dirty="0" smtClean="0"/>
                <a:t>R0</a:t>
              </a:r>
              <a:r>
                <a:rPr lang="en-US" dirty="0" smtClean="0"/>
                <a:t>(</a:t>
              </a:r>
              <a:r>
                <a:rPr lang="en-US" dirty="0"/>
                <a:t>t)</a:t>
              </a:r>
              <a:r>
                <a:rPr lang="en-US" dirty="0" smtClean="0"/>
                <a:t>,</a:t>
              </a:r>
              <a:r>
                <a:rPr lang="en-US" b="1" dirty="0" smtClean="0"/>
                <a:t>A</a:t>
              </a:r>
              <a:r>
                <a:rPr lang="en-US" baseline="-25000" dirty="0" smtClean="0"/>
                <a:t>R1</a:t>
              </a:r>
              <a:r>
                <a:rPr lang="en-US" dirty="0" smtClean="0"/>
                <a:t>(</a:t>
              </a:r>
              <a:r>
                <a:rPr lang="en-US" dirty="0"/>
                <a:t>t)</a:t>
              </a:r>
              <a:r>
                <a:rPr lang="en-US" dirty="0" smtClean="0"/>
                <a:t>, </a:t>
              </a:r>
              <a:r>
                <a:rPr lang="en-US" b="1" dirty="0" smtClean="0"/>
                <a:t>A</a:t>
              </a:r>
              <a:r>
                <a:rPr lang="en-US" baseline="-25000" dirty="0" smtClean="0"/>
                <a:t>O</a:t>
              </a:r>
              <a:r>
                <a:rPr lang="en-US" dirty="0" smtClean="0"/>
                <a:t>(</a:t>
              </a:r>
              <a:r>
                <a:rPr lang="en-US" dirty="0"/>
                <a:t>t</a:t>
              </a:r>
              <a:r>
                <a:rPr lang="en-US" dirty="0" smtClean="0"/>
                <a:t>))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551679" y="4644388"/>
            <a:ext cx="4323965" cy="1468334"/>
            <a:chOff x="4551679" y="4644388"/>
            <a:chExt cx="4323965" cy="1468334"/>
          </a:xfrm>
        </p:grpSpPr>
        <p:sp>
          <p:nvSpPr>
            <p:cNvPr id="69" name="TextBox 68"/>
            <p:cNvSpPr txBox="1"/>
            <p:nvPr/>
          </p:nvSpPr>
          <p:spPr>
            <a:xfrm>
              <a:off x="5256707" y="4644388"/>
              <a:ext cx="36189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dirty="0" smtClean="0"/>
                <a:t>    </a:t>
              </a:r>
              <a:r>
                <a:rPr lang="en-US" dirty="0" smtClean="0">
                  <a:ea typeface="ＭＳ ゴシック"/>
                  <a:cs typeface="ＭＳ ゴシック"/>
                </a:rPr>
                <a:t>≅ </a:t>
              </a:r>
              <a:r>
                <a:rPr lang="en-US" i="1" dirty="0" smtClean="0"/>
                <a:t>F</a:t>
              </a:r>
              <a:r>
                <a:rPr lang="en-US" i="1" baseline="-25000" dirty="0"/>
                <a:t>2</a:t>
              </a:r>
              <a:r>
                <a:rPr lang="en-US" dirty="0" smtClean="0"/>
                <a:t>(</a:t>
              </a:r>
              <a:r>
                <a:rPr lang="en-US" b="1" dirty="0">
                  <a:solidFill>
                    <a:srgbClr val="0000FF"/>
                  </a:solidFill>
                </a:rPr>
                <a:t>A</a:t>
              </a:r>
              <a:r>
                <a:rPr lang="en-US" baseline="-25000" dirty="0">
                  <a:solidFill>
                    <a:srgbClr val="0000FF"/>
                  </a:solidFill>
                </a:rPr>
                <a:t>I</a:t>
              </a:r>
              <a:r>
                <a:rPr lang="en-US" dirty="0">
                  <a:solidFill>
                    <a:srgbClr val="0000FF"/>
                  </a:solidFill>
                </a:rPr>
                <a:t>(t),</a:t>
              </a:r>
              <a:r>
                <a:rPr lang="en-US" b="1" dirty="0">
                  <a:solidFill>
                    <a:srgbClr val="0000FF"/>
                  </a:solidFill>
                </a:rPr>
                <a:t>A</a:t>
              </a:r>
              <a:r>
                <a:rPr lang="en-US" baseline="-25000" dirty="0">
                  <a:solidFill>
                    <a:srgbClr val="0000FF"/>
                  </a:solidFill>
                </a:rPr>
                <a:t>I</a:t>
              </a:r>
              <a:r>
                <a:rPr lang="en-US" dirty="0">
                  <a:solidFill>
                    <a:srgbClr val="0000FF"/>
                  </a:solidFill>
                </a:rPr>
                <a:t>(t-1),</a:t>
              </a:r>
              <a:r>
                <a:rPr lang="en-US" b="1" dirty="0">
                  <a:solidFill>
                    <a:srgbClr val="0000FF"/>
                  </a:solidFill>
                </a:rPr>
                <a:t>A</a:t>
              </a:r>
              <a:r>
                <a:rPr lang="en-US" baseline="-25000" dirty="0">
                  <a:solidFill>
                    <a:srgbClr val="0000FF"/>
                  </a:solidFill>
                </a:rPr>
                <a:t>I</a:t>
              </a:r>
              <a:r>
                <a:rPr lang="en-US" dirty="0">
                  <a:solidFill>
                    <a:srgbClr val="0000FF"/>
                  </a:solidFill>
                </a:rPr>
                <a:t>(t-2)</a:t>
              </a:r>
              <a:r>
                <a:rPr lang="en-US" dirty="0">
                  <a:solidFill>
                    <a:schemeClr val="accent2"/>
                  </a:solidFill>
                </a:rPr>
                <a:t>,</a:t>
              </a:r>
            </a:p>
            <a:p>
              <a:r>
                <a:rPr lang="en-US" dirty="0">
                  <a:solidFill>
                    <a:schemeClr val="accent2"/>
                  </a:solidFill>
                </a:rPr>
                <a:t>             </a:t>
              </a:r>
              <a:r>
                <a:rPr lang="en-US" b="1" dirty="0">
                  <a:solidFill>
                    <a:srgbClr val="FF6600"/>
                  </a:solidFill>
                </a:rPr>
                <a:t>A</a:t>
              </a:r>
              <a:r>
                <a:rPr lang="en-US" baseline="-25000" dirty="0">
                  <a:solidFill>
                    <a:srgbClr val="FF6600"/>
                  </a:solidFill>
                </a:rPr>
                <a:t>O</a:t>
              </a:r>
              <a:r>
                <a:rPr lang="en-US" dirty="0">
                  <a:solidFill>
                    <a:srgbClr val="FF6600"/>
                  </a:solidFill>
                </a:rPr>
                <a:t>(t), </a:t>
              </a:r>
              <a:r>
                <a:rPr lang="en-US" b="1" dirty="0">
                  <a:solidFill>
                    <a:srgbClr val="FF6600"/>
                  </a:solidFill>
                </a:rPr>
                <a:t>A</a:t>
              </a:r>
              <a:r>
                <a:rPr lang="en-US" baseline="-25000" dirty="0">
                  <a:solidFill>
                    <a:srgbClr val="FF6600"/>
                  </a:solidFill>
                </a:rPr>
                <a:t>O</a:t>
              </a:r>
              <a:r>
                <a:rPr lang="en-US" dirty="0">
                  <a:solidFill>
                    <a:srgbClr val="FF6600"/>
                  </a:solidFill>
                </a:rPr>
                <a:t>(t+1), </a:t>
              </a:r>
              <a:r>
                <a:rPr lang="en-US" b="1" dirty="0">
                  <a:solidFill>
                    <a:srgbClr val="FF6600"/>
                  </a:solidFill>
                </a:rPr>
                <a:t>A</a:t>
              </a:r>
              <a:r>
                <a:rPr lang="en-US" baseline="-25000" dirty="0">
                  <a:solidFill>
                    <a:srgbClr val="FF6600"/>
                  </a:solidFill>
                </a:rPr>
                <a:t>O</a:t>
              </a:r>
              <a:r>
                <a:rPr lang="en-US" dirty="0">
                  <a:solidFill>
                    <a:srgbClr val="FF6600"/>
                  </a:solidFill>
                </a:rPr>
                <a:t>(t+2</a:t>
              </a:r>
              <a:r>
                <a:rPr lang="en-US" dirty="0" smtClean="0">
                  <a:solidFill>
                    <a:srgbClr val="FF6600"/>
                  </a:solidFill>
                </a:rPr>
                <a:t>)</a:t>
              </a:r>
              <a:r>
                <a:rPr lang="en-US" dirty="0" smtClean="0"/>
                <a:t>)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551679" y="5651057"/>
              <a:ext cx="41074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solidFill>
                    <a:srgbClr val="FF0000"/>
                  </a:solidFill>
                </a:rPr>
                <a:t>Utilize </a:t>
              </a:r>
              <a:r>
                <a:rPr lang="en-US" sz="2400" i="1" dirty="0" smtClean="0">
                  <a:solidFill>
                    <a:srgbClr val="FF0000"/>
                  </a:solidFill>
                </a:rPr>
                <a:t>history </a:t>
              </a:r>
              <a:r>
                <a:rPr lang="en-US" sz="2400" i="1" dirty="0">
                  <a:solidFill>
                    <a:srgbClr val="FF0000"/>
                  </a:solidFill>
                </a:rPr>
                <a:t>of I/O </a:t>
              </a:r>
              <a:r>
                <a:rPr lang="en-US" sz="2400" i="1" dirty="0" smtClean="0">
                  <a:solidFill>
                    <a:srgbClr val="FF0000"/>
                  </a:solidFill>
                </a:rPr>
                <a:t>activity</a:t>
              </a:r>
              <a:endParaRPr lang="en-US" sz="2400" i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1193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Cycle-Level Power Model</a:t>
            </a:r>
            <a:endParaRPr lang="en-US" dirty="0"/>
          </a:p>
        </p:txBody>
      </p:sp>
      <p:sp>
        <p:nvSpPr>
          <p:cNvPr id="220" name="Rectangle 219"/>
          <p:cNvSpPr/>
          <p:nvPr/>
        </p:nvSpPr>
        <p:spPr bwMode="auto">
          <a:xfrm>
            <a:off x="609968" y="987465"/>
            <a:ext cx="3571947" cy="462792"/>
          </a:xfrm>
          <a:prstGeom prst="rect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TLM Simulation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331" name="Straight Arrow Connector 330"/>
          <p:cNvCxnSpPr>
            <a:stCxn id="220" idx="2"/>
          </p:cNvCxnSpPr>
          <p:nvPr/>
        </p:nvCxnSpPr>
        <p:spPr bwMode="auto">
          <a:xfrm>
            <a:off x="2395942" y="1450257"/>
            <a:ext cx="791" cy="22560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35" name="Straight Arrow Connector 334"/>
          <p:cNvCxnSpPr>
            <a:stCxn id="317" idx="2"/>
            <a:endCxn id="221" idx="0"/>
          </p:cNvCxnSpPr>
          <p:nvPr/>
        </p:nvCxnSpPr>
        <p:spPr bwMode="auto">
          <a:xfrm>
            <a:off x="2394884" y="3253111"/>
            <a:ext cx="1058" cy="34061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318" name="Group 317"/>
          <p:cNvGrpSpPr/>
          <p:nvPr/>
        </p:nvGrpSpPr>
        <p:grpSpPr>
          <a:xfrm>
            <a:off x="607852" y="1650459"/>
            <a:ext cx="3574063" cy="1716106"/>
            <a:chOff x="607852" y="1650459"/>
            <a:chExt cx="3574063" cy="1716106"/>
          </a:xfrm>
        </p:grpSpPr>
        <p:sp>
          <p:nvSpPr>
            <p:cNvPr id="317" name="Document 316"/>
            <p:cNvSpPr/>
            <p:nvPr/>
          </p:nvSpPr>
          <p:spPr bwMode="auto">
            <a:xfrm>
              <a:off x="607852" y="1650459"/>
              <a:ext cx="3574063" cy="1716106"/>
            </a:xfrm>
            <a:prstGeom prst="flowChartDocumen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98025" y="1650459"/>
              <a:ext cx="31440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Transaction-Level I/O Trace</a:t>
              </a:r>
              <a:endParaRPr lang="en-US" sz="1400" dirty="0"/>
            </a:p>
          </p:txBody>
        </p:sp>
        <p:grpSp>
          <p:nvGrpSpPr>
            <p:cNvPr id="315" name="Group 314"/>
            <p:cNvGrpSpPr/>
            <p:nvPr/>
          </p:nvGrpSpPr>
          <p:grpSpPr>
            <a:xfrm>
              <a:off x="677214" y="1928599"/>
              <a:ext cx="3473479" cy="1127898"/>
              <a:chOff x="615601" y="1743002"/>
              <a:chExt cx="3473479" cy="1127898"/>
            </a:xfrm>
          </p:grpSpPr>
          <p:cxnSp>
            <p:nvCxnSpPr>
              <p:cNvPr id="7" name="Straight Connector 6"/>
              <p:cNvCxnSpPr/>
              <p:nvPr/>
            </p:nvCxnSpPr>
            <p:spPr bwMode="auto">
              <a:xfrm>
                <a:off x="1081845" y="2280664"/>
                <a:ext cx="2813589" cy="127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32" name="TextBox 31"/>
              <p:cNvSpPr txBox="1"/>
              <p:nvPr/>
            </p:nvSpPr>
            <p:spPr>
              <a:xfrm>
                <a:off x="3456157" y="2593901"/>
                <a:ext cx="63292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cycles</a:t>
                </a:r>
                <a:endParaRPr lang="en-US" sz="1200" dirty="0"/>
              </a:p>
            </p:txBody>
          </p:sp>
          <p:cxnSp>
            <p:nvCxnSpPr>
              <p:cNvPr id="235" name="Straight Connector 234"/>
              <p:cNvCxnSpPr/>
              <p:nvPr/>
            </p:nvCxnSpPr>
            <p:spPr bwMode="auto">
              <a:xfrm>
                <a:off x="1078638" y="1889055"/>
                <a:ext cx="2813589" cy="127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251" name="TextBox 250"/>
              <p:cNvSpPr txBox="1"/>
              <p:nvPr/>
            </p:nvSpPr>
            <p:spPr>
              <a:xfrm>
                <a:off x="615601" y="1743002"/>
                <a:ext cx="54841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MEM</a:t>
                </a:r>
                <a:endParaRPr lang="en-US" sz="1200" dirty="0"/>
              </a:p>
            </p:txBody>
          </p:sp>
          <p:sp>
            <p:nvSpPr>
              <p:cNvPr id="252" name="TextBox 251"/>
              <p:cNvSpPr txBox="1"/>
              <p:nvPr/>
            </p:nvSpPr>
            <p:spPr>
              <a:xfrm>
                <a:off x="665051" y="2142159"/>
                <a:ext cx="63292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HW</a:t>
                </a:r>
                <a:endParaRPr lang="en-US" sz="1200" dirty="0"/>
              </a:p>
            </p:txBody>
          </p:sp>
          <p:grpSp>
            <p:nvGrpSpPr>
              <p:cNvPr id="289" name="Group 288"/>
              <p:cNvGrpSpPr/>
              <p:nvPr/>
            </p:nvGrpSpPr>
            <p:grpSpPr>
              <a:xfrm>
                <a:off x="1342433" y="1884817"/>
                <a:ext cx="992686" cy="724915"/>
                <a:chOff x="1342433" y="1884817"/>
                <a:chExt cx="992686" cy="724915"/>
              </a:xfrm>
            </p:grpSpPr>
            <p:cxnSp>
              <p:nvCxnSpPr>
                <p:cNvPr id="236" name="Straight Connector 235"/>
                <p:cNvCxnSpPr/>
                <p:nvPr/>
              </p:nvCxnSpPr>
              <p:spPr bwMode="auto">
                <a:xfrm>
                  <a:off x="1534838" y="1897522"/>
                  <a:ext cx="0" cy="39584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38" name="Straight Connector 237"/>
                <p:cNvCxnSpPr/>
                <p:nvPr/>
              </p:nvCxnSpPr>
              <p:spPr bwMode="auto">
                <a:xfrm>
                  <a:off x="2000694" y="1889055"/>
                  <a:ext cx="1" cy="404309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41" name="Straight Connector 240"/>
                <p:cNvCxnSpPr/>
                <p:nvPr/>
              </p:nvCxnSpPr>
              <p:spPr bwMode="auto">
                <a:xfrm flipV="1">
                  <a:off x="2255154" y="1884817"/>
                  <a:ext cx="0" cy="408547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56" name="Straight Connector 255"/>
                <p:cNvCxnSpPr/>
                <p:nvPr/>
              </p:nvCxnSpPr>
              <p:spPr bwMode="auto">
                <a:xfrm flipV="1">
                  <a:off x="1342433" y="2280664"/>
                  <a:ext cx="0" cy="32906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58" name="Straight Connector 257"/>
                <p:cNvCxnSpPr/>
                <p:nvPr/>
              </p:nvCxnSpPr>
              <p:spPr bwMode="auto">
                <a:xfrm flipH="1">
                  <a:off x="2255154" y="2295289"/>
                  <a:ext cx="1679" cy="2986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261" name="Rounded Rectangle 260"/>
                <p:cNvSpPr/>
                <p:nvPr/>
              </p:nvSpPr>
              <p:spPr bwMode="auto">
                <a:xfrm rot="16200000">
                  <a:off x="1431371" y="2001809"/>
                  <a:ext cx="212792" cy="169331"/>
                </a:xfrm>
                <a:prstGeom prst="roundRect">
                  <a:avLst>
                    <a:gd name="adj" fmla="val 41667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9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宋体" panose="02010600030101010101" pitchFamily="2" charset="-122"/>
                    </a:rPr>
                    <a:t>1</a:t>
                  </a:r>
                  <a:endParaRPr kumimoji="0" lang="en-US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62" name="Rounded Rectangle 261"/>
                <p:cNvSpPr/>
                <p:nvPr/>
              </p:nvSpPr>
              <p:spPr bwMode="auto">
                <a:xfrm rot="16200000">
                  <a:off x="1897014" y="2001809"/>
                  <a:ext cx="212792" cy="169331"/>
                </a:xfrm>
                <a:prstGeom prst="roundRect">
                  <a:avLst>
                    <a:gd name="adj" fmla="val 41667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9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宋体" panose="02010600030101010101" pitchFamily="2" charset="-122"/>
                    </a:rPr>
                    <a:t>2</a:t>
                  </a:r>
                </a:p>
              </p:txBody>
            </p:sp>
            <p:sp>
              <p:nvSpPr>
                <p:cNvPr id="263" name="Rounded Rectangle 262"/>
                <p:cNvSpPr/>
                <p:nvPr/>
              </p:nvSpPr>
              <p:spPr bwMode="auto">
                <a:xfrm rot="16200000">
                  <a:off x="2144058" y="2002460"/>
                  <a:ext cx="212792" cy="169331"/>
                </a:xfrm>
                <a:prstGeom prst="roundRect">
                  <a:avLst>
                    <a:gd name="adj" fmla="val 41667"/>
                  </a:avLst>
                </a:prstGeom>
                <a:solidFill>
                  <a:schemeClr val="accent4">
                    <a:lumMod val="50000"/>
                    <a:lumOff val="5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9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宋体" panose="02010600030101010101" pitchFamily="2" charset="-122"/>
                    </a:rPr>
                    <a:t>3</a:t>
                  </a:r>
                  <a:endParaRPr kumimoji="0" lang="en-US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cxnSp>
            <p:nvCxnSpPr>
              <p:cNvPr id="286" name="Straight Connector 285"/>
              <p:cNvCxnSpPr/>
              <p:nvPr/>
            </p:nvCxnSpPr>
            <p:spPr bwMode="auto">
              <a:xfrm>
                <a:off x="1072806" y="2597032"/>
                <a:ext cx="2813589" cy="127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287" name="TextBox 286"/>
              <p:cNvSpPr txBox="1"/>
              <p:nvPr/>
            </p:nvSpPr>
            <p:spPr>
              <a:xfrm>
                <a:off x="624850" y="2454223"/>
                <a:ext cx="63292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CPU</a:t>
                </a:r>
                <a:endParaRPr lang="en-US" sz="1200" dirty="0"/>
              </a:p>
            </p:txBody>
          </p:sp>
          <p:grpSp>
            <p:nvGrpSpPr>
              <p:cNvPr id="290" name="Group 289"/>
              <p:cNvGrpSpPr/>
              <p:nvPr/>
            </p:nvGrpSpPr>
            <p:grpSpPr>
              <a:xfrm>
                <a:off x="2702572" y="1884823"/>
                <a:ext cx="992686" cy="724915"/>
                <a:chOff x="1342433" y="1884817"/>
                <a:chExt cx="992686" cy="724915"/>
              </a:xfrm>
            </p:grpSpPr>
            <p:cxnSp>
              <p:nvCxnSpPr>
                <p:cNvPr id="291" name="Straight Connector 290"/>
                <p:cNvCxnSpPr/>
                <p:nvPr/>
              </p:nvCxnSpPr>
              <p:spPr bwMode="auto">
                <a:xfrm>
                  <a:off x="1534838" y="1897522"/>
                  <a:ext cx="0" cy="39584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92" name="Straight Connector 291"/>
                <p:cNvCxnSpPr/>
                <p:nvPr/>
              </p:nvCxnSpPr>
              <p:spPr bwMode="auto">
                <a:xfrm>
                  <a:off x="2000694" y="1889055"/>
                  <a:ext cx="1" cy="404309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93" name="Straight Connector 292"/>
                <p:cNvCxnSpPr/>
                <p:nvPr/>
              </p:nvCxnSpPr>
              <p:spPr bwMode="auto">
                <a:xfrm flipV="1">
                  <a:off x="2255154" y="1884817"/>
                  <a:ext cx="0" cy="408547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94" name="Straight Connector 293"/>
                <p:cNvCxnSpPr/>
                <p:nvPr/>
              </p:nvCxnSpPr>
              <p:spPr bwMode="auto">
                <a:xfrm flipV="1">
                  <a:off x="1342433" y="2280664"/>
                  <a:ext cx="0" cy="32906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95" name="Straight Connector 294"/>
                <p:cNvCxnSpPr/>
                <p:nvPr/>
              </p:nvCxnSpPr>
              <p:spPr bwMode="auto">
                <a:xfrm flipH="1">
                  <a:off x="2256834" y="2295289"/>
                  <a:ext cx="1" cy="314443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296" name="Rounded Rectangle 295"/>
                <p:cNvSpPr/>
                <p:nvPr/>
              </p:nvSpPr>
              <p:spPr bwMode="auto">
                <a:xfrm rot="16200000">
                  <a:off x="1431371" y="2001809"/>
                  <a:ext cx="212792" cy="169331"/>
                </a:xfrm>
                <a:prstGeom prst="roundRect">
                  <a:avLst>
                    <a:gd name="adj" fmla="val 41667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900" b="1" dirty="0">
                      <a:solidFill>
                        <a:srgbClr val="00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rPr>
                    <a:t>3</a:t>
                  </a:r>
                  <a:endParaRPr kumimoji="0" lang="en-US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97" name="Rounded Rectangle 296"/>
                <p:cNvSpPr/>
                <p:nvPr/>
              </p:nvSpPr>
              <p:spPr bwMode="auto">
                <a:xfrm rot="16200000">
                  <a:off x="1897014" y="2001809"/>
                  <a:ext cx="212792" cy="169331"/>
                </a:xfrm>
                <a:prstGeom prst="roundRect">
                  <a:avLst>
                    <a:gd name="adj" fmla="val 41667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900" b="1" dirty="0">
                      <a:solidFill>
                        <a:srgbClr val="00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rPr>
                    <a:t>4</a:t>
                  </a:r>
                  <a:endParaRPr kumimoji="0" lang="en-US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98" name="Rounded Rectangle 297"/>
                <p:cNvSpPr/>
                <p:nvPr/>
              </p:nvSpPr>
              <p:spPr bwMode="auto">
                <a:xfrm rot="16200000">
                  <a:off x="2144058" y="2002460"/>
                  <a:ext cx="212792" cy="169331"/>
                </a:xfrm>
                <a:prstGeom prst="roundRect">
                  <a:avLst>
                    <a:gd name="adj" fmla="val 41667"/>
                  </a:avLst>
                </a:prstGeom>
                <a:solidFill>
                  <a:schemeClr val="accent4">
                    <a:lumMod val="50000"/>
                    <a:lumOff val="5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900" b="1" dirty="0">
                      <a:solidFill>
                        <a:srgbClr val="00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rPr>
                    <a:t>7</a:t>
                  </a:r>
                  <a:endParaRPr kumimoji="0" lang="en-US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cxnSp>
            <p:nvCxnSpPr>
              <p:cNvPr id="307" name="Straight Arrow Connector 306"/>
              <p:cNvCxnSpPr/>
              <p:nvPr/>
            </p:nvCxnSpPr>
            <p:spPr bwMode="auto">
              <a:xfrm>
                <a:off x="1340754" y="2291141"/>
                <a:ext cx="914400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08" name="Straight Arrow Connector 307"/>
              <p:cNvCxnSpPr/>
              <p:nvPr/>
            </p:nvCxnSpPr>
            <p:spPr bwMode="auto">
              <a:xfrm>
                <a:off x="2699217" y="2285811"/>
                <a:ext cx="914400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309" name="TextBox 308"/>
              <p:cNvSpPr txBox="1"/>
              <p:nvPr/>
            </p:nvSpPr>
            <p:spPr>
              <a:xfrm>
                <a:off x="1334007" y="2243675"/>
                <a:ext cx="94948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HW_SIM()</a:t>
                </a:r>
                <a:endParaRPr lang="en-US" sz="1100" dirty="0"/>
              </a:p>
            </p:txBody>
          </p:sp>
          <p:sp>
            <p:nvSpPr>
              <p:cNvPr id="310" name="TextBox 309"/>
              <p:cNvSpPr txBox="1"/>
              <p:nvPr/>
            </p:nvSpPr>
            <p:spPr>
              <a:xfrm>
                <a:off x="2724096" y="2226853"/>
                <a:ext cx="92182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HW_SIM()</a:t>
                </a:r>
                <a:endParaRPr lang="en-US" sz="1100" dirty="0"/>
              </a:p>
            </p:txBody>
          </p:sp>
          <p:sp>
            <p:nvSpPr>
              <p:cNvPr id="311" name="TextBox 310"/>
              <p:cNvSpPr txBox="1"/>
              <p:nvPr/>
            </p:nvSpPr>
            <p:spPr>
              <a:xfrm rot="16200000">
                <a:off x="1005862" y="2295352"/>
                <a:ext cx="422650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100" dirty="0" smtClean="0"/>
                  <a:t>Start</a:t>
                </a:r>
                <a:endParaRPr lang="en-US" sz="1100" dirty="0"/>
              </a:p>
            </p:txBody>
          </p:sp>
          <p:sp>
            <p:nvSpPr>
              <p:cNvPr id="312" name="TextBox 311"/>
              <p:cNvSpPr txBox="1"/>
              <p:nvPr/>
            </p:nvSpPr>
            <p:spPr>
              <a:xfrm rot="16200000">
                <a:off x="2178833" y="2360875"/>
                <a:ext cx="331412" cy="161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050" dirty="0" smtClean="0"/>
                  <a:t>Done</a:t>
                </a:r>
                <a:endParaRPr lang="en-US" sz="800" dirty="0"/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602069" y="3593728"/>
            <a:ext cx="3579846" cy="2439947"/>
            <a:chOff x="602069" y="3593728"/>
            <a:chExt cx="3579846" cy="2439947"/>
          </a:xfrm>
        </p:grpSpPr>
        <p:grpSp>
          <p:nvGrpSpPr>
            <p:cNvPr id="320" name="Group 319"/>
            <p:cNvGrpSpPr/>
            <p:nvPr/>
          </p:nvGrpSpPr>
          <p:grpSpPr>
            <a:xfrm>
              <a:off x="602069" y="4305166"/>
              <a:ext cx="3579846" cy="1728509"/>
              <a:chOff x="602069" y="4254364"/>
              <a:chExt cx="3579846" cy="1728509"/>
            </a:xfrm>
          </p:grpSpPr>
          <p:sp>
            <p:nvSpPr>
              <p:cNvPr id="319" name="Document 318"/>
              <p:cNvSpPr/>
              <p:nvPr/>
            </p:nvSpPr>
            <p:spPr bwMode="auto">
              <a:xfrm>
                <a:off x="602069" y="4266767"/>
                <a:ext cx="3579846" cy="1716106"/>
              </a:xfrm>
              <a:prstGeom prst="flowChartDocument">
                <a:avLst/>
              </a:prstGeom>
              <a:solidFill>
                <a:schemeClr val="bg1">
                  <a:lumMod val="9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 b="1" dirty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grpSp>
            <p:nvGrpSpPr>
              <p:cNvPr id="316" name="Group 315"/>
              <p:cNvGrpSpPr/>
              <p:nvPr/>
            </p:nvGrpSpPr>
            <p:grpSpPr>
              <a:xfrm>
                <a:off x="607852" y="4254364"/>
                <a:ext cx="3363901" cy="1381969"/>
                <a:chOff x="564948" y="4264524"/>
                <a:chExt cx="3363901" cy="1381969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auto">
                <a:xfrm>
                  <a:off x="1179298" y="5320247"/>
                  <a:ext cx="2743200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8" name="Straight Connector 37"/>
                <p:cNvCxnSpPr/>
                <p:nvPr/>
              </p:nvCxnSpPr>
              <p:spPr bwMode="auto">
                <a:xfrm flipH="1" flipV="1">
                  <a:off x="1185650" y="4610036"/>
                  <a:ext cx="2139" cy="710211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39" name="TextBox 38"/>
                <p:cNvSpPr txBox="1"/>
                <p:nvPr/>
              </p:nvSpPr>
              <p:spPr>
                <a:xfrm>
                  <a:off x="565467" y="4997392"/>
                  <a:ext cx="669386" cy="21536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DOUT</a:t>
                  </a:r>
                  <a:endParaRPr lang="en-US" sz="1200" dirty="0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564948" y="4792083"/>
                  <a:ext cx="669386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DIN</a:t>
                  </a:r>
                  <a:endParaRPr lang="en-US" sz="1200" dirty="0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567064" y="4533834"/>
                  <a:ext cx="669386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CLK</a:t>
                  </a:r>
                  <a:endParaRPr lang="en-US" sz="1200" dirty="0"/>
                </a:p>
              </p:txBody>
            </p:sp>
            <p:grpSp>
              <p:nvGrpSpPr>
                <p:cNvPr id="45" name="Group 44"/>
                <p:cNvGrpSpPr/>
                <p:nvPr/>
              </p:nvGrpSpPr>
              <p:grpSpPr>
                <a:xfrm>
                  <a:off x="1185649" y="4605801"/>
                  <a:ext cx="2743200" cy="152400"/>
                  <a:chOff x="1828800" y="381000"/>
                  <a:chExt cx="2743200" cy="228600"/>
                </a:xfrm>
              </p:grpSpPr>
              <p:grpSp>
                <p:nvGrpSpPr>
                  <p:cNvPr id="167" name="Group 166"/>
                  <p:cNvGrpSpPr/>
                  <p:nvPr/>
                </p:nvGrpSpPr>
                <p:grpSpPr>
                  <a:xfrm>
                    <a:off x="1828800" y="381000"/>
                    <a:ext cx="914400" cy="228600"/>
                    <a:chOff x="685800" y="228600"/>
                    <a:chExt cx="914400" cy="228600"/>
                  </a:xfrm>
                </p:grpSpPr>
                <p:grpSp>
                  <p:nvGrpSpPr>
                    <p:cNvPr id="182" name="Group 181"/>
                    <p:cNvGrpSpPr/>
                    <p:nvPr/>
                  </p:nvGrpSpPr>
                  <p:grpSpPr>
                    <a:xfrm>
                      <a:off x="685800" y="228600"/>
                      <a:ext cx="457200" cy="228600"/>
                      <a:chOff x="685800" y="228600"/>
                      <a:chExt cx="457200" cy="228600"/>
                    </a:xfrm>
                  </p:grpSpPr>
                  <p:sp>
                    <p:nvSpPr>
                      <p:cNvPr id="186" name="Rectangle 262"/>
                      <p:cNvSpPr/>
                      <p:nvPr/>
                    </p:nvSpPr>
                    <p:spPr bwMode="auto">
                      <a:xfrm>
                        <a:off x="685800" y="228600"/>
                        <a:ext cx="228600" cy="228600"/>
                      </a:xfrm>
                      <a:custGeom>
                        <a:avLst/>
                        <a:gdLst>
                          <a:gd name="connsiteX0" fmla="*/ 0 w 228600"/>
                          <a:gd name="connsiteY0" fmla="*/ 0 h 228600"/>
                          <a:gd name="connsiteX1" fmla="*/ 228600 w 228600"/>
                          <a:gd name="connsiteY1" fmla="*/ 0 h 228600"/>
                          <a:gd name="connsiteX2" fmla="*/ 228600 w 228600"/>
                          <a:gd name="connsiteY2" fmla="*/ 228600 h 228600"/>
                          <a:gd name="connsiteX3" fmla="*/ 0 w 228600"/>
                          <a:gd name="connsiteY3" fmla="*/ 228600 h 228600"/>
                          <a:gd name="connsiteX4" fmla="*/ 0 w 228600"/>
                          <a:gd name="connsiteY4" fmla="*/ 0 h 228600"/>
                          <a:gd name="connsiteX0" fmla="*/ 0 w 228600"/>
                          <a:gd name="connsiteY0" fmla="*/ 228600 h 320040"/>
                          <a:gd name="connsiteX1" fmla="*/ 0 w 228600"/>
                          <a:gd name="connsiteY1" fmla="*/ 0 h 320040"/>
                          <a:gd name="connsiteX2" fmla="*/ 228600 w 228600"/>
                          <a:gd name="connsiteY2" fmla="*/ 0 h 320040"/>
                          <a:gd name="connsiteX3" fmla="*/ 228600 w 228600"/>
                          <a:gd name="connsiteY3" fmla="*/ 228600 h 320040"/>
                          <a:gd name="connsiteX4" fmla="*/ 91440 w 228600"/>
                          <a:gd name="connsiteY4" fmla="*/ 320040 h 320040"/>
                          <a:gd name="connsiteX0" fmla="*/ 0 w 472440"/>
                          <a:gd name="connsiteY0" fmla="*/ 228600 h 228600"/>
                          <a:gd name="connsiteX1" fmla="*/ 0 w 472440"/>
                          <a:gd name="connsiteY1" fmla="*/ 0 h 228600"/>
                          <a:gd name="connsiteX2" fmla="*/ 228600 w 472440"/>
                          <a:gd name="connsiteY2" fmla="*/ 0 h 228600"/>
                          <a:gd name="connsiteX3" fmla="*/ 228600 w 472440"/>
                          <a:gd name="connsiteY3" fmla="*/ 228600 h 228600"/>
                          <a:gd name="connsiteX4" fmla="*/ 472440 w 472440"/>
                          <a:gd name="connsiteY4" fmla="*/ 227677 h 22860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472440" h="228600">
                            <a:moveTo>
                              <a:pt x="0" y="228600"/>
                            </a:moveTo>
                            <a:lnTo>
                              <a:pt x="0" y="0"/>
                            </a:lnTo>
                            <a:lnTo>
                              <a:pt x="228600" y="0"/>
                            </a:lnTo>
                            <a:lnTo>
                              <a:pt x="228600" y="228600"/>
                            </a:lnTo>
                            <a:lnTo>
                              <a:pt x="472440" y="227677"/>
                            </a:lnTo>
                          </a:path>
                        </a:pathLst>
                      </a:custGeom>
                      <a:noFill/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endParaRPr>
                      </a:p>
                    </p:txBody>
                  </p:sp>
                  <p:sp>
                    <p:nvSpPr>
                      <p:cNvPr id="187" name="Rectangle 262"/>
                      <p:cNvSpPr/>
                      <p:nvPr/>
                    </p:nvSpPr>
                    <p:spPr bwMode="auto">
                      <a:xfrm>
                        <a:off x="914400" y="228600"/>
                        <a:ext cx="228600" cy="228600"/>
                      </a:xfrm>
                      <a:custGeom>
                        <a:avLst/>
                        <a:gdLst>
                          <a:gd name="connsiteX0" fmla="*/ 0 w 228600"/>
                          <a:gd name="connsiteY0" fmla="*/ 0 h 228600"/>
                          <a:gd name="connsiteX1" fmla="*/ 228600 w 228600"/>
                          <a:gd name="connsiteY1" fmla="*/ 0 h 228600"/>
                          <a:gd name="connsiteX2" fmla="*/ 228600 w 228600"/>
                          <a:gd name="connsiteY2" fmla="*/ 228600 h 228600"/>
                          <a:gd name="connsiteX3" fmla="*/ 0 w 228600"/>
                          <a:gd name="connsiteY3" fmla="*/ 228600 h 228600"/>
                          <a:gd name="connsiteX4" fmla="*/ 0 w 228600"/>
                          <a:gd name="connsiteY4" fmla="*/ 0 h 228600"/>
                          <a:gd name="connsiteX0" fmla="*/ 0 w 228600"/>
                          <a:gd name="connsiteY0" fmla="*/ 228600 h 320040"/>
                          <a:gd name="connsiteX1" fmla="*/ 0 w 228600"/>
                          <a:gd name="connsiteY1" fmla="*/ 0 h 320040"/>
                          <a:gd name="connsiteX2" fmla="*/ 228600 w 228600"/>
                          <a:gd name="connsiteY2" fmla="*/ 0 h 320040"/>
                          <a:gd name="connsiteX3" fmla="*/ 228600 w 228600"/>
                          <a:gd name="connsiteY3" fmla="*/ 228600 h 320040"/>
                          <a:gd name="connsiteX4" fmla="*/ 91440 w 228600"/>
                          <a:gd name="connsiteY4" fmla="*/ 320040 h 320040"/>
                          <a:gd name="connsiteX0" fmla="*/ 0 w 472440"/>
                          <a:gd name="connsiteY0" fmla="*/ 228600 h 228600"/>
                          <a:gd name="connsiteX1" fmla="*/ 0 w 472440"/>
                          <a:gd name="connsiteY1" fmla="*/ 0 h 228600"/>
                          <a:gd name="connsiteX2" fmla="*/ 228600 w 472440"/>
                          <a:gd name="connsiteY2" fmla="*/ 0 h 228600"/>
                          <a:gd name="connsiteX3" fmla="*/ 228600 w 472440"/>
                          <a:gd name="connsiteY3" fmla="*/ 228600 h 228600"/>
                          <a:gd name="connsiteX4" fmla="*/ 472440 w 472440"/>
                          <a:gd name="connsiteY4" fmla="*/ 227677 h 22860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472440" h="228600">
                            <a:moveTo>
                              <a:pt x="0" y="228600"/>
                            </a:moveTo>
                            <a:lnTo>
                              <a:pt x="0" y="0"/>
                            </a:lnTo>
                            <a:lnTo>
                              <a:pt x="228600" y="0"/>
                            </a:lnTo>
                            <a:lnTo>
                              <a:pt x="228600" y="228600"/>
                            </a:lnTo>
                            <a:lnTo>
                              <a:pt x="472440" y="227677"/>
                            </a:lnTo>
                          </a:path>
                        </a:pathLst>
                      </a:custGeom>
                      <a:noFill/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endParaRPr>
                      </a:p>
                    </p:txBody>
                  </p:sp>
                </p:grpSp>
                <p:grpSp>
                  <p:nvGrpSpPr>
                    <p:cNvPr id="183" name="Group 182"/>
                    <p:cNvGrpSpPr/>
                    <p:nvPr/>
                  </p:nvGrpSpPr>
                  <p:grpSpPr>
                    <a:xfrm>
                      <a:off x="1143000" y="228600"/>
                      <a:ext cx="457200" cy="228600"/>
                      <a:chOff x="685800" y="228600"/>
                      <a:chExt cx="457200" cy="228600"/>
                    </a:xfrm>
                  </p:grpSpPr>
                  <p:sp>
                    <p:nvSpPr>
                      <p:cNvPr id="184" name="Rectangle 262"/>
                      <p:cNvSpPr/>
                      <p:nvPr/>
                    </p:nvSpPr>
                    <p:spPr bwMode="auto">
                      <a:xfrm>
                        <a:off x="685800" y="228600"/>
                        <a:ext cx="228600" cy="228600"/>
                      </a:xfrm>
                      <a:custGeom>
                        <a:avLst/>
                        <a:gdLst>
                          <a:gd name="connsiteX0" fmla="*/ 0 w 228600"/>
                          <a:gd name="connsiteY0" fmla="*/ 0 h 228600"/>
                          <a:gd name="connsiteX1" fmla="*/ 228600 w 228600"/>
                          <a:gd name="connsiteY1" fmla="*/ 0 h 228600"/>
                          <a:gd name="connsiteX2" fmla="*/ 228600 w 228600"/>
                          <a:gd name="connsiteY2" fmla="*/ 228600 h 228600"/>
                          <a:gd name="connsiteX3" fmla="*/ 0 w 228600"/>
                          <a:gd name="connsiteY3" fmla="*/ 228600 h 228600"/>
                          <a:gd name="connsiteX4" fmla="*/ 0 w 228600"/>
                          <a:gd name="connsiteY4" fmla="*/ 0 h 228600"/>
                          <a:gd name="connsiteX0" fmla="*/ 0 w 228600"/>
                          <a:gd name="connsiteY0" fmla="*/ 228600 h 320040"/>
                          <a:gd name="connsiteX1" fmla="*/ 0 w 228600"/>
                          <a:gd name="connsiteY1" fmla="*/ 0 h 320040"/>
                          <a:gd name="connsiteX2" fmla="*/ 228600 w 228600"/>
                          <a:gd name="connsiteY2" fmla="*/ 0 h 320040"/>
                          <a:gd name="connsiteX3" fmla="*/ 228600 w 228600"/>
                          <a:gd name="connsiteY3" fmla="*/ 228600 h 320040"/>
                          <a:gd name="connsiteX4" fmla="*/ 91440 w 228600"/>
                          <a:gd name="connsiteY4" fmla="*/ 320040 h 320040"/>
                          <a:gd name="connsiteX0" fmla="*/ 0 w 472440"/>
                          <a:gd name="connsiteY0" fmla="*/ 228600 h 228600"/>
                          <a:gd name="connsiteX1" fmla="*/ 0 w 472440"/>
                          <a:gd name="connsiteY1" fmla="*/ 0 h 228600"/>
                          <a:gd name="connsiteX2" fmla="*/ 228600 w 472440"/>
                          <a:gd name="connsiteY2" fmla="*/ 0 h 228600"/>
                          <a:gd name="connsiteX3" fmla="*/ 228600 w 472440"/>
                          <a:gd name="connsiteY3" fmla="*/ 228600 h 228600"/>
                          <a:gd name="connsiteX4" fmla="*/ 472440 w 472440"/>
                          <a:gd name="connsiteY4" fmla="*/ 227677 h 22860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472440" h="228600">
                            <a:moveTo>
                              <a:pt x="0" y="228600"/>
                            </a:moveTo>
                            <a:lnTo>
                              <a:pt x="0" y="0"/>
                            </a:lnTo>
                            <a:lnTo>
                              <a:pt x="228600" y="0"/>
                            </a:lnTo>
                            <a:lnTo>
                              <a:pt x="228600" y="228600"/>
                            </a:lnTo>
                            <a:lnTo>
                              <a:pt x="472440" y="227677"/>
                            </a:lnTo>
                          </a:path>
                        </a:pathLst>
                      </a:custGeom>
                      <a:noFill/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endParaRPr>
                      </a:p>
                    </p:txBody>
                  </p:sp>
                  <p:sp>
                    <p:nvSpPr>
                      <p:cNvPr id="185" name="Rectangle 262"/>
                      <p:cNvSpPr/>
                      <p:nvPr/>
                    </p:nvSpPr>
                    <p:spPr bwMode="auto">
                      <a:xfrm>
                        <a:off x="914400" y="228600"/>
                        <a:ext cx="228600" cy="228600"/>
                      </a:xfrm>
                      <a:custGeom>
                        <a:avLst/>
                        <a:gdLst>
                          <a:gd name="connsiteX0" fmla="*/ 0 w 228600"/>
                          <a:gd name="connsiteY0" fmla="*/ 0 h 228600"/>
                          <a:gd name="connsiteX1" fmla="*/ 228600 w 228600"/>
                          <a:gd name="connsiteY1" fmla="*/ 0 h 228600"/>
                          <a:gd name="connsiteX2" fmla="*/ 228600 w 228600"/>
                          <a:gd name="connsiteY2" fmla="*/ 228600 h 228600"/>
                          <a:gd name="connsiteX3" fmla="*/ 0 w 228600"/>
                          <a:gd name="connsiteY3" fmla="*/ 228600 h 228600"/>
                          <a:gd name="connsiteX4" fmla="*/ 0 w 228600"/>
                          <a:gd name="connsiteY4" fmla="*/ 0 h 228600"/>
                          <a:gd name="connsiteX0" fmla="*/ 0 w 228600"/>
                          <a:gd name="connsiteY0" fmla="*/ 228600 h 320040"/>
                          <a:gd name="connsiteX1" fmla="*/ 0 w 228600"/>
                          <a:gd name="connsiteY1" fmla="*/ 0 h 320040"/>
                          <a:gd name="connsiteX2" fmla="*/ 228600 w 228600"/>
                          <a:gd name="connsiteY2" fmla="*/ 0 h 320040"/>
                          <a:gd name="connsiteX3" fmla="*/ 228600 w 228600"/>
                          <a:gd name="connsiteY3" fmla="*/ 228600 h 320040"/>
                          <a:gd name="connsiteX4" fmla="*/ 91440 w 228600"/>
                          <a:gd name="connsiteY4" fmla="*/ 320040 h 320040"/>
                          <a:gd name="connsiteX0" fmla="*/ 0 w 472440"/>
                          <a:gd name="connsiteY0" fmla="*/ 228600 h 228600"/>
                          <a:gd name="connsiteX1" fmla="*/ 0 w 472440"/>
                          <a:gd name="connsiteY1" fmla="*/ 0 h 228600"/>
                          <a:gd name="connsiteX2" fmla="*/ 228600 w 472440"/>
                          <a:gd name="connsiteY2" fmla="*/ 0 h 228600"/>
                          <a:gd name="connsiteX3" fmla="*/ 228600 w 472440"/>
                          <a:gd name="connsiteY3" fmla="*/ 228600 h 228600"/>
                          <a:gd name="connsiteX4" fmla="*/ 472440 w 472440"/>
                          <a:gd name="connsiteY4" fmla="*/ 227677 h 22860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472440" h="228600">
                            <a:moveTo>
                              <a:pt x="0" y="228600"/>
                            </a:moveTo>
                            <a:lnTo>
                              <a:pt x="0" y="0"/>
                            </a:lnTo>
                            <a:lnTo>
                              <a:pt x="228600" y="0"/>
                            </a:lnTo>
                            <a:lnTo>
                              <a:pt x="228600" y="228600"/>
                            </a:lnTo>
                            <a:lnTo>
                              <a:pt x="472440" y="227677"/>
                            </a:lnTo>
                          </a:path>
                        </a:pathLst>
                      </a:custGeom>
                      <a:noFill/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endParaRPr>
                      </a:p>
                    </p:txBody>
                  </p:sp>
                </p:grpSp>
              </p:grpSp>
              <p:grpSp>
                <p:nvGrpSpPr>
                  <p:cNvPr id="168" name="Group 167"/>
                  <p:cNvGrpSpPr/>
                  <p:nvPr/>
                </p:nvGrpSpPr>
                <p:grpSpPr>
                  <a:xfrm>
                    <a:off x="2743200" y="381000"/>
                    <a:ext cx="914400" cy="228600"/>
                    <a:chOff x="685800" y="228600"/>
                    <a:chExt cx="914400" cy="228600"/>
                  </a:xfrm>
                </p:grpSpPr>
                <p:grpSp>
                  <p:nvGrpSpPr>
                    <p:cNvPr id="176" name="Group 175"/>
                    <p:cNvGrpSpPr/>
                    <p:nvPr/>
                  </p:nvGrpSpPr>
                  <p:grpSpPr>
                    <a:xfrm>
                      <a:off x="685800" y="228600"/>
                      <a:ext cx="457200" cy="228600"/>
                      <a:chOff x="685800" y="228600"/>
                      <a:chExt cx="457200" cy="228600"/>
                    </a:xfrm>
                  </p:grpSpPr>
                  <p:sp>
                    <p:nvSpPr>
                      <p:cNvPr id="180" name="Rectangle 262"/>
                      <p:cNvSpPr/>
                      <p:nvPr/>
                    </p:nvSpPr>
                    <p:spPr bwMode="auto">
                      <a:xfrm>
                        <a:off x="685800" y="228600"/>
                        <a:ext cx="228600" cy="228600"/>
                      </a:xfrm>
                      <a:custGeom>
                        <a:avLst/>
                        <a:gdLst>
                          <a:gd name="connsiteX0" fmla="*/ 0 w 228600"/>
                          <a:gd name="connsiteY0" fmla="*/ 0 h 228600"/>
                          <a:gd name="connsiteX1" fmla="*/ 228600 w 228600"/>
                          <a:gd name="connsiteY1" fmla="*/ 0 h 228600"/>
                          <a:gd name="connsiteX2" fmla="*/ 228600 w 228600"/>
                          <a:gd name="connsiteY2" fmla="*/ 228600 h 228600"/>
                          <a:gd name="connsiteX3" fmla="*/ 0 w 228600"/>
                          <a:gd name="connsiteY3" fmla="*/ 228600 h 228600"/>
                          <a:gd name="connsiteX4" fmla="*/ 0 w 228600"/>
                          <a:gd name="connsiteY4" fmla="*/ 0 h 228600"/>
                          <a:gd name="connsiteX0" fmla="*/ 0 w 228600"/>
                          <a:gd name="connsiteY0" fmla="*/ 228600 h 320040"/>
                          <a:gd name="connsiteX1" fmla="*/ 0 w 228600"/>
                          <a:gd name="connsiteY1" fmla="*/ 0 h 320040"/>
                          <a:gd name="connsiteX2" fmla="*/ 228600 w 228600"/>
                          <a:gd name="connsiteY2" fmla="*/ 0 h 320040"/>
                          <a:gd name="connsiteX3" fmla="*/ 228600 w 228600"/>
                          <a:gd name="connsiteY3" fmla="*/ 228600 h 320040"/>
                          <a:gd name="connsiteX4" fmla="*/ 91440 w 228600"/>
                          <a:gd name="connsiteY4" fmla="*/ 320040 h 320040"/>
                          <a:gd name="connsiteX0" fmla="*/ 0 w 472440"/>
                          <a:gd name="connsiteY0" fmla="*/ 228600 h 228600"/>
                          <a:gd name="connsiteX1" fmla="*/ 0 w 472440"/>
                          <a:gd name="connsiteY1" fmla="*/ 0 h 228600"/>
                          <a:gd name="connsiteX2" fmla="*/ 228600 w 472440"/>
                          <a:gd name="connsiteY2" fmla="*/ 0 h 228600"/>
                          <a:gd name="connsiteX3" fmla="*/ 228600 w 472440"/>
                          <a:gd name="connsiteY3" fmla="*/ 228600 h 228600"/>
                          <a:gd name="connsiteX4" fmla="*/ 472440 w 472440"/>
                          <a:gd name="connsiteY4" fmla="*/ 227677 h 22860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472440" h="228600">
                            <a:moveTo>
                              <a:pt x="0" y="228600"/>
                            </a:moveTo>
                            <a:lnTo>
                              <a:pt x="0" y="0"/>
                            </a:lnTo>
                            <a:lnTo>
                              <a:pt x="228600" y="0"/>
                            </a:lnTo>
                            <a:lnTo>
                              <a:pt x="228600" y="228600"/>
                            </a:lnTo>
                            <a:lnTo>
                              <a:pt x="472440" y="227677"/>
                            </a:lnTo>
                          </a:path>
                        </a:pathLst>
                      </a:custGeom>
                      <a:noFill/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endParaRPr>
                      </a:p>
                    </p:txBody>
                  </p:sp>
                  <p:sp>
                    <p:nvSpPr>
                      <p:cNvPr id="181" name="Rectangle 262"/>
                      <p:cNvSpPr/>
                      <p:nvPr/>
                    </p:nvSpPr>
                    <p:spPr bwMode="auto">
                      <a:xfrm>
                        <a:off x="914400" y="228600"/>
                        <a:ext cx="228600" cy="228600"/>
                      </a:xfrm>
                      <a:custGeom>
                        <a:avLst/>
                        <a:gdLst>
                          <a:gd name="connsiteX0" fmla="*/ 0 w 228600"/>
                          <a:gd name="connsiteY0" fmla="*/ 0 h 228600"/>
                          <a:gd name="connsiteX1" fmla="*/ 228600 w 228600"/>
                          <a:gd name="connsiteY1" fmla="*/ 0 h 228600"/>
                          <a:gd name="connsiteX2" fmla="*/ 228600 w 228600"/>
                          <a:gd name="connsiteY2" fmla="*/ 228600 h 228600"/>
                          <a:gd name="connsiteX3" fmla="*/ 0 w 228600"/>
                          <a:gd name="connsiteY3" fmla="*/ 228600 h 228600"/>
                          <a:gd name="connsiteX4" fmla="*/ 0 w 228600"/>
                          <a:gd name="connsiteY4" fmla="*/ 0 h 228600"/>
                          <a:gd name="connsiteX0" fmla="*/ 0 w 228600"/>
                          <a:gd name="connsiteY0" fmla="*/ 228600 h 320040"/>
                          <a:gd name="connsiteX1" fmla="*/ 0 w 228600"/>
                          <a:gd name="connsiteY1" fmla="*/ 0 h 320040"/>
                          <a:gd name="connsiteX2" fmla="*/ 228600 w 228600"/>
                          <a:gd name="connsiteY2" fmla="*/ 0 h 320040"/>
                          <a:gd name="connsiteX3" fmla="*/ 228600 w 228600"/>
                          <a:gd name="connsiteY3" fmla="*/ 228600 h 320040"/>
                          <a:gd name="connsiteX4" fmla="*/ 91440 w 228600"/>
                          <a:gd name="connsiteY4" fmla="*/ 320040 h 320040"/>
                          <a:gd name="connsiteX0" fmla="*/ 0 w 472440"/>
                          <a:gd name="connsiteY0" fmla="*/ 228600 h 228600"/>
                          <a:gd name="connsiteX1" fmla="*/ 0 w 472440"/>
                          <a:gd name="connsiteY1" fmla="*/ 0 h 228600"/>
                          <a:gd name="connsiteX2" fmla="*/ 228600 w 472440"/>
                          <a:gd name="connsiteY2" fmla="*/ 0 h 228600"/>
                          <a:gd name="connsiteX3" fmla="*/ 228600 w 472440"/>
                          <a:gd name="connsiteY3" fmla="*/ 228600 h 228600"/>
                          <a:gd name="connsiteX4" fmla="*/ 472440 w 472440"/>
                          <a:gd name="connsiteY4" fmla="*/ 227677 h 22860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472440" h="228600">
                            <a:moveTo>
                              <a:pt x="0" y="228600"/>
                            </a:moveTo>
                            <a:lnTo>
                              <a:pt x="0" y="0"/>
                            </a:lnTo>
                            <a:lnTo>
                              <a:pt x="228600" y="0"/>
                            </a:lnTo>
                            <a:lnTo>
                              <a:pt x="228600" y="228600"/>
                            </a:lnTo>
                            <a:lnTo>
                              <a:pt x="472440" y="227677"/>
                            </a:lnTo>
                          </a:path>
                        </a:pathLst>
                      </a:custGeom>
                      <a:noFill/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endParaRPr>
                      </a:p>
                    </p:txBody>
                  </p:sp>
                </p:grpSp>
                <p:grpSp>
                  <p:nvGrpSpPr>
                    <p:cNvPr id="177" name="Group 176"/>
                    <p:cNvGrpSpPr/>
                    <p:nvPr/>
                  </p:nvGrpSpPr>
                  <p:grpSpPr>
                    <a:xfrm>
                      <a:off x="1143000" y="228600"/>
                      <a:ext cx="457200" cy="228600"/>
                      <a:chOff x="685800" y="228600"/>
                      <a:chExt cx="457200" cy="228600"/>
                    </a:xfrm>
                  </p:grpSpPr>
                  <p:sp>
                    <p:nvSpPr>
                      <p:cNvPr id="178" name="Rectangle 262"/>
                      <p:cNvSpPr/>
                      <p:nvPr/>
                    </p:nvSpPr>
                    <p:spPr bwMode="auto">
                      <a:xfrm>
                        <a:off x="685800" y="228600"/>
                        <a:ext cx="228600" cy="228600"/>
                      </a:xfrm>
                      <a:custGeom>
                        <a:avLst/>
                        <a:gdLst>
                          <a:gd name="connsiteX0" fmla="*/ 0 w 228600"/>
                          <a:gd name="connsiteY0" fmla="*/ 0 h 228600"/>
                          <a:gd name="connsiteX1" fmla="*/ 228600 w 228600"/>
                          <a:gd name="connsiteY1" fmla="*/ 0 h 228600"/>
                          <a:gd name="connsiteX2" fmla="*/ 228600 w 228600"/>
                          <a:gd name="connsiteY2" fmla="*/ 228600 h 228600"/>
                          <a:gd name="connsiteX3" fmla="*/ 0 w 228600"/>
                          <a:gd name="connsiteY3" fmla="*/ 228600 h 228600"/>
                          <a:gd name="connsiteX4" fmla="*/ 0 w 228600"/>
                          <a:gd name="connsiteY4" fmla="*/ 0 h 228600"/>
                          <a:gd name="connsiteX0" fmla="*/ 0 w 228600"/>
                          <a:gd name="connsiteY0" fmla="*/ 228600 h 320040"/>
                          <a:gd name="connsiteX1" fmla="*/ 0 w 228600"/>
                          <a:gd name="connsiteY1" fmla="*/ 0 h 320040"/>
                          <a:gd name="connsiteX2" fmla="*/ 228600 w 228600"/>
                          <a:gd name="connsiteY2" fmla="*/ 0 h 320040"/>
                          <a:gd name="connsiteX3" fmla="*/ 228600 w 228600"/>
                          <a:gd name="connsiteY3" fmla="*/ 228600 h 320040"/>
                          <a:gd name="connsiteX4" fmla="*/ 91440 w 228600"/>
                          <a:gd name="connsiteY4" fmla="*/ 320040 h 320040"/>
                          <a:gd name="connsiteX0" fmla="*/ 0 w 472440"/>
                          <a:gd name="connsiteY0" fmla="*/ 228600 h 228600"/>
                          <a:gd name="connsiteX1" fmla="*/ 0 w 472440"/>
                          <a:gd name="connsiteY1" fmla="*/ 0 h 228600"/>
                          <a:gd name="connsiteX2" fmla="*/ 228600 w 472440"/>
                          <a:gd name="connsiteY2" fmla="*/ 0 h 228600"/>
                          <a:gd name="connsiteX3" fmla="*/ 228600 w 472440"/>
                          <a:gd name="connsiteY3" fmla="*/ 228600 h 228600"/>
                          <a:gd name="connsiteX4" fmla="*/ 472440 w 472440"/>
                          <a:gd name="connsiteY4" fmla="*/ 227677 h 22860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472440" h="228600">
                            <a:moveTo>
                              <a:pt x="0" y="228600"/>
                            </a:moveTo>
                            <a:lnTo>
                              <a:pt x="0" y="0"/>
                            </a:lnTo>
                            <a:lnTo>
                              <a:pt x="228600" y="0"/>
                            </a:lnTo>
                            <a:lnTo>
                              <a:pt x="228600" y="228600"/>
                            </a:lnTo>
                            <a:lnTo>
                              <a:pt x="472440" y="227677"/>
                            </a:lnTo>
                          </a:path>
                        </a:pathLst>
                      </a:custGeom>
                      <a:noFill/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endParaRPr>
                      </a:p>
                    </p:txBody>
                  </p:sp>
                  <p:sp>
                    <p:nvSpPr>
                      <p:cNvPr id="179" name="Rectangle 262"/>
                      <p:cNvSpPr/>
                      <p:nvPr/>
                    </p:nvSpPr>
                    <p:spPr bwMode="auto">
                      <a:xfrm>
                        <a:off x="914400" y="228600"/>
                        <a:ext cx="228600" cy="228600"/>
                      </a:xfrm>
                      <a:custGeom>
                        <a:avLst/>
                        <a:gdLst>
                          <a:gd name="connsiteX0" fmla="*/ 0 w 228600"/>
                          <a:gd name="connsiteY0" fmla="*/ 0 h 228600"/>
                          <a:gd name="connsiteX1" fmla="*/ 228600 w 228600"/>
                          <a:gd name="connsiteY1" fmla="*/ 0 h 228600"/>
                          <a:gd name="connsiteX2" fmla="*/ 228600 w 228600"/>
                          <a:gd name="connsiteY2" fmla="*/ 228600 h 228600"/>
                          <a:gd name="connsiteX3" fmla="*/ 0 w 228600"/>
                          <a:gd name="connsiteY3" fmla="*/ 228600 h 228600"/>
                          <a:gd name="connsiteX4" fmla="*/ 0 w 228600"/>
                          <a:gd name="connsiteY4" fmla="*/ 0 h 228600"/>
                          <a:gd name="connsiteX0" fmla="*/ 0 w 228600"/>
                          <a:gd name="connsiteY0" fmla="*/ 228600 h 320040"/>
                          <a:gd name="connsiteX1" fmla="*/ 0 w 228600"/>
                          <a:gd name="connsiteY1" fmla="*/ 0 h 320040"/>
                          <a:gd name="connsiteX2" fmla="*/ 228600 w 228600"/>
                          <a:gd name="connsiteY2" fmla="*/ 0 h 320040"/>
                          <a:gd name="connsiteX3" fmla="*/ 228600 w 228600"/>
                          <a:gd name="connsiteY3" fmla="*/ 228600 h 320040"/>
                          <a:gd name="connsiteX4" fmla="*/ 91440 w 228600"/>
                          <a:gd name="connsiteY4" fmla="*/ 320040 h 320040"/>
                          <a:gd name="connsiteX0" fmla="*/ 0 w 472440"/>
                          <a:gd name="connsiteY0" fmla="*/ 228600 h 228600"/>
                          <a:gd name="connsiteX1" fmla="*/ 0 w 472440"/>
                          <a:gd name="connsiteY1" fmla="*/ 0 h 228600"/>
                          <a:gd name="connsiteX2" fmla="*/ 228600 w 472440"/>
                          <a:gd name="connsiteY2" fmla="*/ 0 h 228600"/>
                          <a:gd name="connsiteX3" fmla="*/ 228600 w 472440"/>
                          <a:gd name="connsiteY3" fmla="*/ 228600 h 228600"/>
                          <a:gd name="connsiteX4" fmla="*/ 472440 w 472440"/>
                          <a:gd name="connsiteY4" fmla="*/ 227677 h 22860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472440" h="228600">
                            <a:moveTo>
                              <a:pt x="0" y="228600"/>
                            </a:moveTo>
                            <a:lnTo>
                              <a:pt x="0" y="0"/>
                            </a:lnTo>
                            <a:lnTo>
                              <a:pt x="228600" y="0"/>
                            </a:lnTo>
                            <a:lnTo>
                              <a:pt x="228600" y="228600"/>
                            </a:lnTo>
                            <a:lnTo>
                              <a:pt x="472440" y="227677"/>
                            </a:lnTo>
                          </a:path>
                        </a:pathLst>
                      </a:custGeom>
                      <a:noFill/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endParaRPr>
                      </a:p>
                    </p:txBody>
                  </p:sp>
                </p:grpSp>
              </p:grpSp>
              <p:grpSp>
                <p:nvGrpSpPr>
                  <p:cNvPr id="169" name="Group 168"/>
                  <p:cNvGrpSpPr/>
                  <p:nvPr/>
                </p:nvGrpSpPr>
                <p:grpSpPr>
                  <a:xfrm>
                    <a:off x="3657600" y="381000"/>
                    <a:ext cx="914400" cy="228600"/>
                    <a:chOff x="685800" y="228600"/>
                    <a:chExt cx="914400" cy="228600"/>
                  </a:xfrm>
                </p:grpSpPr>
                <p:grpSp>
                  <p:nvGrpSpPr>
                    <p:cNvPr id="170" name="Group 169"/>
                    <p:cNvGrpSpPr/>
                    <p:nvPr/>
                  </p:nvGrpSpPr>
                  <p:grpSpPr>
                    <a:xfrm>
                      <a:off x="685800" y="228600"/>
                      <a:ext cx="457200" cy="228600"/>
                      <a:chOff x="685800" y="228600"/>
                      <a:chExt cx="457200" cy="228600"/>
                    </a:xfrm>
                  </p:grpSpPr>
                  <p:sp>
                    <p:nvSpPr>
                      <p:cNvPr id="174" name="Rectangle 262"/>
                      <p:cNvSpPr/>
                      <p:nvPr/>
                    </p:nvSpPr>
                    <p:spPr bwMode="auto">
                      <a:xfrm>
                        <a:off x="685800" y="228600"/>
                        <a:ext cx="228600" cy="228600"/>
                      </a:xfrm>
                      <a:custGeom>
                        <a:avLst/>
                        <a:gdLst>
                          <a:gd name="connsiteX0" fmla="*/ 0 w 228600"/>
                          <a:gd name="connsiteY0" fmla="*/ 0 h 228600"/>
                          <a:gd name="connsiteX1" fmla="*/ 228600 w 228600"/>
                          <a:gd name="connsiteY1" fmla="*/ 0 h 228600"/>
                          <a:gd name="connsiteX2" fmla="*/ 228600 w 228600"/>
                          <a:gd name="connsiteY2" fmla="*/ 228600 h 228600"/>
                          <a:gd name="connsiteX3" fmla="*/ 0 w 228600"/>
                          <a:gd name="connsiteY3" fmla="*/ 228600 h 228600"/>
                          <a:gd name="connsiteX4" fmla="*/ 0 w 228600"/>
                          <a:gd name="connsiteY4" fmla="*/ 0 h 228600"/>
                          <a:gd name="connsiteX0" fmla="*/ 0 w 228600"/>
                          <a:gd name="connsiteY0" fmla="*/ 228600 h 320040"/>
                          <a:gd name="connsiteX1" fmla="*/ 0 w 228600"/>
                          <a:gd name="connsiteY1" fmla="*/ 0 h 320040"/>
                          <a:gd name="connsiteX2" fmla="*/ 228600 w 228600"/>
                          <a:gd name="connsiteY2" fmla="*/ 0 h 320040"/>
                          <a:gd name="connsiteX3" fmla="*/ 228600 w 228600"/>
                          <a:gd name="connsiteY3" fmla="*/ 228600 h 320040"/>
                          <a:gd name="connsiteX4" fmla="*/ 91440 w 228600"/>
                          <a:gd name="connsiteY4" fmla="*/ 320040 h 320040"/>
                          <a:gd name="connsiteX0" fmla="*/ 0 w 472440"/>
                          <a:gd name="connsiteY0" fmla="*/ 228600 h 228600"/>
                          <a:gd name="connsiteX1" fmla="*/ 0 w 472440"/>
                          <a:gd name="connsiteY1" fmla="*/ 0 h 228600"/>
                          <a:gd name="connsiteX2" fmla="*/ 228600 w 472440"/>
                          <a:gd name="connsiteY2" fmla="*/ 0 h 228600"/>
                          <a:gd name="connsiteX3" fmla="*/ 228600 w 472440"/>
                          <a:gd name="connsiteY3" fmla="*/ 228600 h 228600"/>
                          <a:gd name="connsiteX4" fmla="*/ 472440 w 472440"/>
                          <a:gd name="connsiteY4" fmla="*/ 227677 h 22860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472440" h="228600">
                            <a:moveTo>
                              <a:pt x="0" y="228600"/>
                            </a:moveTo>
                            <a:lnTo>
                              <a:pt x="0" y="0"/>
                            </a:lnTo>
                            <a:lnTo>
                              <a:pt x="228600" y="0"/>
                            </a:lnTo>
                            <a:lnTo>
                              <a:pt x="228600" y="228600"/>
                            </a:lnTo>
                            <a:lnTo>
                              <a:pt x="472440" y="227677"/>
                            </a:lnTo>
                          </a:path>
                        </a:pathLst>
                      </a:custGeom>
                      <a:noFill/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endParaRPr>
                      </a:p>
                    </p:txBody>
                  </p:sp>
                  <p:sp>
                    <p:nvSpPr>
                      <p:cNvPr id="175" name="Rectangle 262"/>
                      <p:cNvSpPr/>
                      <p:nvPr/>
                    </p:nvSpPr>
                    <p:spPr bwMode="auto">
                      <a:xfrm>
                        <a:off x="914400" y="228600"/>
                        <a:ext cx="228600" cy="228600"/>
                      </a:xfrm>
                      <a:custGeom>
                        <a:avLst/>
                        <a:gdLst>
                          <a:gd name="connsiteX0" fmla="*/ 0 w 228600"/>
                          <a:gd name="connsiteY0" fmla="*/ 0 h 228600"/>
                          <a:gd name="connsiteX1" fmla="*/ 228600 w 228600"/>
                          <a:gd name="connsiteY1" fmla="*/ 0 h 228600"/>
                          <a:gd name="connsiteX2" fmla="*/ 228600 w 228600"/>
                          <a:gd name="connsiteY2" fmla="*/ 228600 h 228600"/>
                          <a:gd name="connsiteX3" fmla="*/ 0 w 228600"/>
                          <a:gd name="connsiteY3" fmla="*/ 228600 h 228600"/>
                          <a:gd name="connsiteX4" fmla="*/ 0 w 228600"/>
                          <a:gd name="connsiteY4" fmla="*/ 0 h 228600"/>
                          <a:gd name="connsiteX0" fmla="*/ 0 w 228600"/>
                          <a:gd name="connsiteY0" fmla="*/ 228600 h 320040"/>
                          <a:gd name="connsiteX1" fmla="*/ 0 w 228600"/>
                          <a:gd name="connsiteY1" fmla="*/ 0 h 320040"/>
                          <a:gd name="connsiteX2" fmla="*/ 228600 w 228600"/>
                          <a:gd name="connsiteY2" fmla="*/ 0 h 320040"/>
                          <a:gd name="connsiteX3" fmla="*/ 228600 w 228600"/>
                          <a:gd name="connsiteY3" fmla="*/ 228600 h 320040"/>
                          <a:gd name="connsiteX4" fmla="*/ 91440 w 228600"/>
                          <a:gd name="connsiteY4" fmla="*/ 320040 h 320040"/>
                          <a:gd name="connsiteX0" fmla="*/ 0 w 472440"/>
                          <a:gd name="connsiteY0" fmla="*/ 228600 h 228600"/>
                          <a:gd name="connsiteX1" fmla="*/ 0 w 472440"/>
                          <a:gd name="connsiteY1" fmla="*/ 0 h 228600"/>
                          <a:gd name="connsiteX2" fmla="*/ 228600 w 472440"/>
                          <a:gd name="connsiteY2" fmla="*/ 0 h 228600"/>
                          <a:gd name="connsiteX3" fmla="*/ 228600 w 472440"/>
                          <a:gd name="connsiteY3" fmla="*/ 228600 h 228600"/>
                          <a:gd name="connsiteX4" fmla="*/ 472440 w 472440"/>
                          <a:gd name="connsiteY4" fmla="*/ 227677 h 22860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472440" h="228600">
                            <a:moveTo>
                              <a:pt x="0" y="228600"/>
                            </a:moveTo>
                            <a:lnTo>
                              <a:pt x="0" y="0"/>
                            </a:lnTo>
                            <a:lnTo>
                              <a:pt x="228600" y="0"/>
                            </a:lnTo>
                            <a:lnTo>
                              <a:pt x="228600" y="228600"/>
                            </a:lnTo>
                            <a:lnTo>
                              <a:pt x="472440" y="227677"/>
                            </a:lnTo>
                          </a:path>
                        </a:pathLst>
                      </a:custGeom>
                      <a:noFill/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endParaRPr>
                      </a:p>
                    </p:txBody>
                  </p:sp>
                </p:grpSp>
                <p:grpSp>
                  <p:nvGrpSpPr>
                    <p:cNvPr id="171" name="Group 170"/>
                    <p:cNvGrpSpPr/>
                    <p:nvPr/>
                  </p:nvGrpSpPr>
                  <p:grpSpPr>
                    <a:xfrm>
                      <a:off x="1143000" y="228600"/>
                      <a:ext cx="457200" cy="228600"/>
                      <a:chOff x="685800" y="228600"/>
                      <a:chExt cx="457200" cy="228600"/>
                    </a:xfrm>
                  </p:grpSpPr>
                  <p:sp>
                    <p:nvSpPr>
                      <p:cNvPr id="172" name="Rectangle 262"/>
                      <p:cNvSpPr/>
                      <p:nvPr/>
                    </p:nvSpPr>
                    <p:spPr bwMode="auto">
                      <a:xfrm>
                        <a:off x="685800" y="228600"/>
                        <a:ext cx="228600" cy="228600"/>
                      </a:xfrm>
                      <a:custGeom>
                        <a:avLst/>
                        <a:gdLst>
                          <a:gd name="connsiteX0" fmla="*/ 0 w 228600"/>
                          <a:gd name="connsiteY0" fmla="*/ 0 h 228600"/>
                          <a:gd name="connsiteX1" fmla="*/ 228600 w 228600"/>
                          <a:gd name="connsiteY1" fmla="*/ 0 h 228600"/>
                          <a:gd name="connsiteX2" fmla="*/ 228600 w 228600"/>
                          <a:gd name="connsiteY2" fmla="*/ 228600 h 228600"/>
                          <a:gd name="connsiteX3" fmla="*/ 0 w 228600"/>
                          <a:gd name="connsiteY3" fmla="*/ 228600 h 228600"/>
                          <a:gd name="connsiteX4" fmla="*/ 0 w 228600"/>
                          <a:gd name="connsiteY4" fmla="*/ 0 h 228600"/>
                          <a:gd name="connsiteX0" fmla="*/ 0 w 228600"/>
                          <a:gd name="connsiteY0" fmla="*/ 228600 h 320040"/>
                          <a:gd name="connsiteX1" fmla="*/ 0 w 228600"/>
                          <a:gd name="connsiteY1" fmla="*/ 0 h 320040"/>
                          <a:gd name="connsiteX2" fmla="*/ 228600 w 228600"/>
                          <a:gd name="connsiteY2" fmla="*/ 0 h 320040"/>
                          <a:gd name="connsiteX3" fmla="*/ 228600 w 228600"/>
                          <a:gd name="connsiteY3" fmla="*/ 228600 h 320040"/>
                          <a:gd name="connsiteX4" fmla="*/ 91440 w 228600"/>
                          <a:gd name="connsiteY4" fmla="*/ 320040 h 320040"/>
                          <a:gd name="connsiteX0" fmla="*/ 0 w 472440"/>
                          <a:gd name="connsiteY0" fmla="*/ 228600 h 228600"/>
                          <a:gd name="connsiteX1" fmla="*/ 0 w 472440"/>
                          <a:gd name="connsiteY1" fmla="*/ 0 h 228600"/>
                          <a:gd name="connsiteX2" fmla="*/ 228600 w 472440"/>
                          <a:gd name="connsiteY2" fmla="*/ 0 h 228600"/>
                          <a:gd name="connsiteX3" fmla="*/ 228600 w 472440"/>
                          <a:gd name="connsiteY3" fmla="*/ 228600 h 228600"/>
                          <a:gd name="connsiteX4" fmla="*/ 472440 w 472440"/>
                          <a:gd name="connsiteY4" fmla="*/ 227677 h 22860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472440" h="228600">
                            <a:moveTo>
                              <a:pt x="0" y="228600"/>
                            </a:moveTo>
                            <a:lnTo>
                              <a:pt x="0" y="0"/>
                            </a:lnTo>
                            <a:lnTo>
                              <a:pt x="228600" y="0"/>
                            </a:lnTo>
                            <a:lnTo>
                              <a:pt x="228600" y="228600"/>
                            </a:lnTo>
                            <a:lnTo>
                              <a:pt x="472440" y="227677"/>
                            </a:lnTo>
                          </a:path>
                        </a:pathLst>
                      </a:custGeom>
                      <a:noFill/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endParaRPr>
                      </a:p>
                    </p:txBody>
                  </p:sp>
                  <p:sp>
                    <p:nvSpPr>
                      <p:cNvPr id="173" name="Rectangle 262"/>
                      <p:cNvSpPr/>
                      <p:nvPr/>
                    </p:nvSpPr>
                    <p:spPr bwMode="auto">
                      <a:xfrm>
                        <a:off x="914400" y="228600"/>
                        <a:ext cx="228600" cy="228600"/>
                      </a:xfrm>
                      <a:custGeom>
                        <a:avLst/>
                        <a:gdLst>
                          <a:gd name="connsiteX0" fmla="*/ 0 w 228600"/>
                          <a:gd name="connsiteY0" fmla="*/ 0 h 228600"/>
                          <a:gd name="connsiteX1" fmla="*/ 228600 w 228600"/>
                          <a:gd name="connsiteY1" fmla="*/ 0 h 228600"/>
                          <a:gd name="connsiteX2" fmla="*/ 228600 w 228600"/>
                          <a:gd name="connsiteY2" fmla="*/ 228600 h 228600"/>
                          <a:gd name="connsiteX3" fmla="*/ 0 w 228600"/>
                          <a:gd name="connsiteY3" fmla="*/ 228600 h 228600"/>
                          <a:gd name="connsiteX4" fmla="*/ 0 w 228600"/>
                          <a:gd name="connsiteY4" fmla="*/ 0 h 228600"/>
                          <a:gd name="connsiteX0" fmla="*/ 0 w 228600"/>
                          <a:gd name="connsiteY0" fmla="*/ 228600 h 320040"/>
                          <a:gd name="connsiteX1" fmla="*/ 0 w 228600"/>
                          <a:gd name="connsiteY1" fmla="*/ 0 h 320040"/>
                          <a:gd name="connsiteX2" fmla="*/ 228600 w 228600"/>
                          <a:gd name="connsiteY2" fmla="*/ 0 h 320040"/>
                          <a:gd name="connsiteX3" fmla="*/ 228600 w 228600"/>
                          <a:gd name="connsiteY3" fmla="*/ 228600 h 320040"/>
                          <a:gd name="connsiteX4" fmla="*/ 91440 w 228600"/>
                          <a:gd name="connsiteY4" fmla="*/ 320040 h 320040"/>
                          <a:gd name="connsiteX0" fmla="*/ 0 w 472440"/>
                          <a:gd name="connsiteY0" fmla="*/ 228600 h 228600"/>
                          <a:gd name="connsiteX1" fmla="*/ 0 w 472440"/>
                          <a:gd name="connsiteY1" fmla="*/ 0 h 228600"/>
                          <a:gd name="connsiteX2" fmla="*/ 228600 w 472440"/>
                          <a:gd name="connsiteY2" fmla="*/ 0 h 228600"/>
                          <a:gd name="connsiteX3" fmla="*/ 228600 w 472440"/>
                          <a:gd name="connsiteY3" fmla="*/ 228600 h 228600"/>
                          <a:gd name="connsiteX4" fmla="*/ 472440 w 472440"/>
                          <a:gd name="connsiteY4" fmla="*/ 227677 h 22860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472440" h="228600">
                            <a:moveTo>
                              <a:pt x="0" y="228600"/>
                            </a:moveTo>
                            <a:lnTo>
                              <a:pt x="0" y="0"/>
                            </a:lnTo>
                            <a:lnTo>
                              <a:pt x="228600" y="0"/>
                            </a:lnTo>
                            <a:lnTo>
                              <a:pt x="228600" y="228600"/>
                            </a:lnTo>
                            <a:lnTo>
                              <a:pt x="472440" y="227677"/>
                            </a:lnTo>
                          </a:path>
                        </a:pathLst>
                      </a:custGeom>
                      <a:noFill/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50" name="Group 49"/>
                <p:cNvGrpSpPr/>
                <p:nvPr/>
              </p:nvGrpSpPr>
              <p:grpSpPr>
                <a:xfrm>
                  <a:off x="1179298" y="5067252"/>
                  <a:ext cx="1016001" cy="152400"/>
                  <a:chOff x="5867400" y="5334000"/>
                  <a:chExt cx="685800" cy="304800"/>
                </a:xfrm>
              </p:grpSpPr>
              <p:cxnSp>
                <p:nvCxnSpPr>
                  <p:cNvPr id="155" name="Straight Connector 154"/>
                  <p:cNvCxnSpPr/>
                  <p:nvPr/>
                </p:nvCxnSpPr>
                <p:spPr bwMode="auto">
                  <a:xfrm>
                    <a:off x="5867400" y="5334000"/>
                    <a:ext cx="685800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56" name="Straight Connector 155"/>
                  <p:cNvCxnSpPr/>
                  <p:nvPr/>
                </p:nvCxnSpPr>
                <p:spPr bwMode="auto">
                  <a:xfrm>
                    <a:off x="5867400" y="5638800"/>
                    <a:ext cx="685800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</p:grpSp>
            <p:grpSp>
              <p:nvGrpSpPr>
                <p:cNvPr id="51" name="Group 50"/>
                <p:cNvGrpSpPr/>
                <p:nvPr/>
              </p:nvGrpSpPr>
              <p:grpSpPr>
                <a:xfrm>
                  <a:off x="2191914" y="5063019"/>
                  <a:ext cx="45719" cy="152400"/>
                  <a:chOff x="6553200" y="5410200"/>
                  <a:chExt cx="76200" cy="152400"/>
                </a:xfrm>
              </p:grpSpPr>
              <p:cxnSp>
                <p:nvCxnSpPr>
                  <p:cNvPr id="153" name="Straight Connector 152"/>
                  <p:cNvCxnSpPr/>
                  <p:nvPr/>
                </p:nvCxnSpPr>
                <p:spPr bwMode="auto">
                  <a:xfrm flipV="1">
                    <a:off x="6553200" y="5486400"/>
                    <a:ext cx="76200" cy="762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54" name="Straight Connector 153"/>
                  <p:cNvCxnSpPr/>
                  <p:nvPr/>
                </p:nvCxnSpPr>
                <p:spPr bwMode="auto">
                  <a:xfrm>
                    <a:off x="6553200" y="5410200"/>
                    <a:ext cx="76200" cy="762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</p:grpSp>
            <p:grpSp>
              <p:nvGrpSpPr>
                <p:cNvPr id="52" name="Group 51"/>
                <p:cNvGrpSpPr/>
                <p:nvPr/>
              </p:nvGrpSpPr>
              <p:grpSpPr>
                <a:xfrm>
                  <a:off x="1187777" y="4868283"/>
                  <a:ext cx="372522" cy="152400"/>
                  <a:chOff x="5867400" y="5334000"/>
                  <a:chExt cx="685800" cy="304800"/>
                </a:xfrm>
              </p:grpSpPr>
              <p:cxnSp>
                <p:nvCxnSpPr>
                  <p:cNvPr id="151" name="Straight Connector 150"/>
                  <p:cNvCxnSpPr/>
                  <p:nvPr/>
                </p:nvCxnSpPr>
                <p:spPr bwMode="auto">
                  <a:xfrm>
                    <a:off x="5867400" y="5334000"/>
                    <a:ext cx="685800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52" name="Straight Connector 151"/>
                  <p:cNvCxnSpPr/>
                  <p:nvPr/>
                </p:nvCxnSpPr>
                <p:spPr bwMode="auto">
                  <a:xfrm>
                    <a:off x="5867400" y="5638800"/>
                    <a:ext cx="685800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</p:grpSp>
            <p:grpSp>
              <p:nvGrpSpPr>
                <p:cNvPr id="54" name="Group 53"/>
                <p:cNvGrpSpPr/>
                <p:nvPr/>
              </p:nvGrpSpPr>
              <p:grpSpPr>
                <a:xfrm>
                  <a:off x="3541499" y="5063013"/>
                  <a:ext cx="45719" cy="152400"/>
                  <a:chOff x="6553200" y="5410200"/>
                  <a:chExt cx="76200" cy="152400"/>
                </a:xfrm>
              </p:grpSpPr>
              <p:cxnSp>
                <p:nvCxnSpPr>
                  <p:cNvPr id="147" name="Straight Connector 146"/>
                  <p:cNvCxnSpPr/>
                  <p:nvPr/>
                </p:nvCxnSpPr>
                <p:spPr bwMode="auto">
                  <a:xfrm flipV="1">
                    <a:off x="6553200" y="5486400"/>
                    <a:ext cx="76200" cy="762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48" name="Straight Connector 147"/>
                  <p:cNvCxnSpPr/>
                  <p:nvPr/>
                </p:nvCxnSpPr>
                <p:spPr bwMode="auto">
                  <a:xfrm>
                    <a:off x="6553200" y="5410200"/>
                    <a:ext cx="76200" cy="762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</p:grpSp>
            <p:grpSp>
              <p:nvGrpSpPr>
                <p:cNvPr id="55" name="Group 54"/>
                <p:cNvGrpSpPr/>
                <p:nvPr/>
              </p:nvGrpSpPr>
              <p:grpSpPr>
                <a:xfrm>
                  <a:off x="2288435" y="5063013"/>
                  <a:ext cx="1253064" cy="152400"/>
                  <a:chOff x="5867400" y="5334000"/>
                  <a:chExt cx="685800" cy="304800"/>
                </a:xfrm>
              </p:grpSpPr>
              <p:cxnSp>
                <p:nvCxnSpPr>
                  <p:cNvPr id="145" name="Straight Connector 144"/>
                  <p:cNvCxnSpPr/>
                  <p:nvPr/>
                </p:nvCxnSpPr>
                <p:spPr bwMode="auto">
                  <a:xfrm>
                    <a:off x="5867400" y="5334000"/>
                    <a:ext cx="685800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46" name="Straight Connector 145"/>
                  <p:cNvCxnSpPr/>
                  <p:nvPr/>
                </p:nvCxnSpPr>
                <p:spPr bwMode="auto">
                  <a:xfrm>
                    <a:off x="5867400" y="5638800"/>
                    <a:ext cx="685800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</p:grpSp>
            <p:grpSp>
              <p:nvGrpSpPr>
                <p:cNvPr id="56" name="Group 55"/>
                <p:cNvGrpSpPr/>
                <p:nvPr/>
              </p:nvGrpSpPr>
              <p:grpSpPr>
                <a:xfrm flipH="1">
                  <a:off x="2246099" y="5063019"/>
                  <a:ext cx="45719" cy="152400"/>
                  <a:chOff x="6553200" y="5410200"/>
                  <a:chExt cx="76200" cy="152400"/>
                </a:xfrm>
              </p:grpSpPr>
              <p:cxnSp>
                <p:nvCxnSpPr>
                  <p:cNvPr id="143" name="Straight Connector 142"/>
                  <p:cNvCxnSpPr/>
                  <p:nvPr/>
                </p:nvCxnSpPr>
                <p:spPr bwMode="auto">
                  <a:xfrm flipV="1">
                    <a:off x="6553200" y="5486400"/>
                    <a:ext cx="76200" cy="762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44" name="Straight Connector 143"/>
                  <p:cNvCxnSpPr/>
                  <p:nvPr/>
                </p:nvCxnSpPr>
                <p:spPr bwMode="auto">
                  <a:xfrm>
                    <a:off x="6553200" y="5410200"/>
                    <a:ext cx="76200" cy="762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</p:grpSp>
            <p:grpSp>
              <p:nvGrpSpPr>
                <p:cNvPr id="57" name="Group 56"/>
                <p:cNvGrpSpPr/>
                <p:nvPr/>
              </p:nvGrpSpPr>
              <p:grpSpPr>
                <a:xfrm flipH="1">
                  <a:off x="3596534" y="5058780"/>
                  <a:ext cx="45719" cy="152400"/>
                  <a:chOff x="6553200" y="5410200"/>
                  <a:chExt cx="76200" cy="152400"/>
                </a:xfrm>
              </p:grpSpPr>
              <p:cxnSp>
                <p:nvCxnSpPr>
                  <p:cNvPr id="141" name="Straight Connector 140"/>
                  <p:cNvCxnSpPr/>
                  <p:nvPr/>
                </p:nvCxnSpPr>
                <p:spPr bwMode="auto">
                  <a:xfrm flipV="1">
                    <a:off x="6553200" y="5486400"/>
                    <a:ext cx="76200" cy="762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42" name="Straight Connector 141"/>
                  <p:cNvCxnSpPr/>
                  <p:nvPr/>
                </p:nvCxnSpPr>
                <p:spPr bwMode="auto">
                  <a:xfrm>
                    <a:off x="6553200" y="5410200"/>
                    <a:ext cx="76200" cy="762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</p:grpSp>
            <p:grpSp>
              <p:nvGrpSpPr>
                <p:cNvPr id="58" name="Group 57"/>
                <p:cNvGrpSpPr/>
                <p:nvPr/>
              </p:nvGrpSpPr>
              <p:grpSpPr>
                <a:xfrm>
                  <a:off x="3643109" y="5058786"/>
                  <a:ext cx="279390" cy="152400"/>
                  <a:chOff x="5867400" y="5334000"/>
                  <a:chExt cx="685800" cy="304800"/>
                </a:xfrm>
              </p:grpSpPr>
              <p:cxnSp>
                <p:nvCxnSpPr>
                  <p:cNvPr id="139" name="Straight Connector 138"/>
                  <p:cNvCxnSpPr/>
                  <p:nvPr/>
                </p:nvCxnSpPr>
                <p:spPr bwMode="auto">
                  <a:xfrm>
                    <a:off x="5867400" y="5334000"/>
                    <a:ext cx="685800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40" name="Straight Connector 139"/>
                  <p:cNvCxnSpPr/>
                  <p:nvPr/>
                </p:nvCxnSpPr>
                <p:spPr bwMode="auto">
                  <a:xfrm>
                    <a:off x="5867400" y="5638800"/>
                    <a:ext cx="685800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</p:grpSp>
            <p:grpSp>
              <p:nvGrpSpPr>
                <p:cNvPr id="59" name="Group 58"/>
                <p:cNvGrpSpPr/>
                <p:nvPr/>
              </p:nvGrpSpPr>
              <p:grpSpPr>
                <a:xfrm>
                  <a:off x="1560299" y="4868283"/>
                  <a:ext cx="45719" cy="152400"/>
                  <a:chOff x="6553200" y="5410200"/>
                  <a:chExt cx="76200" cy="152400"/>
                </a:xfrm>
              </p:grpSpPr>
              <p:cxnSp>
                <p:nvCxnSpPr>
                  <p:cNvPr id="137" name="Straight Connector 136"/>
                  <p:cNvCxnSpPr/>
                  <p:nvPr/>
                </p:nvCxnSpPr>
                <p:spPr bwMode="auto">
                  <a:xfrm flipV="1">
                    <a:off x="6553200" y="5486400"/>
                    <a:ext cx="76200" cy="762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38" name="Straight Connector 137"/>
                  <p:cNvCxnSpPr/>
                  <p:nvPr/>
                </p:nvCxnSpPr>
                <p:spPr bwMode="auto">
                  <a:xfrm>
                    <a:off x="6553200" y="5410200"/>
                    <a:ext cx="76200" cy="762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</p:grpSp>
            <p:grpSp>
              <p:nvGrpSpPr>
                <p:cNvPr id="61" name="Group 60"/>
                <p:cNvGrpSpPr/>
                <p:nvPr/>
              </p:nvGrpSpPr>
              <p:grpSpPr>
                <a:xfrm flipH="1">
                  <a:off x="1606868" y="4868283"/>
                  <a:ext cx="45719" cy="152400"/>
                  <a:chOff x="6553200" y="5410200"/>
                  <a:chExt cx="76200" cy="152400"/>
                </a:xfrm>
              </p:grpSpPr>
              <p:cxnSp>
                <p:nvCxnSpPr>
                  <p:cNvPr id="133" name="Straight Connector 132"/>
                  <p:cNvCxnSpPr/>
                  <p:nvPr/>
                </p:nvCxnSpPr>
                <p:spPr bwMode="auto">
                  <a:xfrm flipV="1">
                    <a:off x="6553200" y="5486400"/>
                    <a:ext cx="76200" cy="762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34" name="Straight Connector 133"/>
                  <p:cNvCxnSpPr/>
                  <p:nvPr/>
                </p:nvCxnSpPr>
                <p:spPr bwMode="auto">
                  <a:xfrm>
                    <a:off x="6553200" y="5410200"/>
                    <a:ext cx="76200" cy="762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</p:grpSp>
            <p:grpSp>
              <p:nvGrpSpPr>
                <p:cNvPr id="63" name="Group 62"/>
                <p:cNvGrpSpPr/>
                <p:nvPr/>
              </p:nvGrpSpPr>
              <p:grpSpPr>
                <a:xfrm>
                  <a:off x="1653437" y="4868283"/>
                  <a:ext cx="330195" cy="152400"/>
                  <a:chOff x="5867400" y="5334000"/>
                  <a:chExt cx="685800" cy="304800"/>
                </a:xfrm>
              </p:grpSpPr>
              <p:cxnSp>
                <p:nvCxnSpPr>
                  <p:cNvPr id="129" name="Straight Connector 128"/>
                  <p:cNvCxnSpPr/>
                  <p:nvPr/>
                </p:nvCxnSpPr>
                <p:spPr bwMode="auto">
                  <a:xfrm>
                    <a:off x="5867400" y="5334000"/>
                    <a:ext cx="685800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30" name="Straight Connector 129"/>
                  <p:cNvCxnSpPr/>
                  <p:nvPr/>
                </p:nvCxnSpPr>
                <p:spPr bwMode="auto">
                  <a:xfrm>
                    <a:off x="5867400" y="5638800"/>
                    <a:ext cx="685800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</p:grpSp>
            <p:grpSp>
              <p:nvGrpSpPr>
                <p:cNvPr id="65" name="Group 64"/>
                <p:cNvGrpSpPr/>
                <p:nvPr/>
              </p:nvGrpSpPr>
              <p:grpSpPr>
                <a:xfrm>
                  <a:off x="2076797" y="4868283"/>
                  <a:ext cx="855102" cy="152400"/>
                  <a:chOff x="5867400" y="5334000"/>
                  <a:chExt cx="685800" cy="304800"/>
                </a:xfrm>
              </p:grpSpPr>
              <p:cxnSp>
                <p:nvCxnSpPr>
                  <p:cNvPr id="125" name="Straight Connector 124"/>
                  <p:cNvCxnSpPr/>
                  <p:nvPr/>
                </p:nvCxnSpPr>
                <p:spPr bwMode="auto">
                  <a:xfrm>
                    <a:off x="5867400" y="5334000"/>
                    <a:ext cx="685800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26" name="Straight Connector 125"/>
                  <p:cNvCxnSpPr/>
                  <p:nvPr/>
                </p:nvCxnSpPr>
                <p:spPr bwMode="auto">
                  <a:xfrm>
                    <a:off x="5867400" y="5638800"/>
                    <a:ext cx="685800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</p:grpSp>
            <p:grpSp>
              <p:nvGrpSpPr>
                <p:cNvPr id="66" name="Group 65"/>
                <p:cNvGrpSpPr/>
                <p:nvPr/>
              </p:nvGrpSpPr>
              <p:grpSpPr>
                <a:xfrm>
                  <a:off x="1979396" y="4868283"/>
                  <a:ext cx="45719" cy="152400"/>
                  <a:chOff x="6553200" y="5410200"/>
                  <a:chExt cx="76200" cy="152400"/>
                </a:xfrm>
              </p:grpSpPr>
              <p:cxnSp>
                <p:nvCxnSpPr>
                  <p:cNvPr id="123" name="Straight Connector 122"/>
                  <p:cNvCxnSpPr/>
                  <p:nvPr/>
                </p:nvCxnSpPr>
                <p:spPr bwMode="auto">
                  <a:xfrm flipV="1">
                    <a:off x="6553200" y="5486400"/>
                    <a:ext cx="76200" cy="762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24" name="Straight Connector 123"/>
                  <p:cNvCxnSpPr/>
                  <p:nvPr/>
                </p:nvCxnSpPr>
                <p:spPr bwMode="auto">
                  <a:xfrm>
                    <a:off x="6553200" y="5410200"/>
                    <a:ext cx="76200" cy="762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</p:grpSp>
            <p:grpSp>
              <p:nvGrpSpPr>
                <p:cNvPr id="67" name="Group 66"/>
                <p:cNvGrpSpPr/>
                <p:nvPr/>
              </p:nvGrpSpPr>
              <p:grpSpPr>
                <a:xfrm flipH="1">
                  <a:off x="2034431" y="4868283"/>
                  <a:ext cx="45719" cy="152400"/>
                  <a:chOff x="6553200" y="5410200"/>
                  <a:chExt cx="76200" cy="152400"/>
                </a:xfrm>
              </p:grpSpPr>
              <p:cxnSp>
                <p:nvCxnSpPr>
                  <p:cNvPr id="121" name="Straight Connector 120"/>
                  <p:cNvCxnSpPr/>
                  <p:nvPr/>
                </p:nvCxnSpPr>
                <p:spPr bwMode="auto">
                  <a:xfrm flipV="1">
                    <a:off x="6553200" y="5486400"/>
                    <a:ext cx="76200" cy="762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22" name="Straight Connector 121"/>
                  <p:cNvCxnSpPr/>
                  <p:nvPr/>
                </p:nvCxnSpPr>
                <p:spPr bwMode="auto">
                  <a:xfrm>
                    <a:off x="6553200" y="5410200"/>
                    <a:ext cx="76200" cy="762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</p:grpSp>
            <p:grpSp>
              <p:nvGrpSpPr>
                <p:cNvPr id="71" name="Group 70"/>
                <p:cNvGrpSpPr/>
                <p:nvPr/>
              </p:nvGrpSpPr>
              <p:grpSpPr>
                <a:xfrm>
                  <a:off x="2936138" y="4868283"/>
                  <a:ext cx="45719" cy="152400"/>
                  <a:chOff x="6553200" y="5410200"/>
                  <a:chExt cx="76200" cy="152400"/>
                </a:xfrm>
              </p:grpSpPr>
              <p:cxnSp>
                <p:nvCxnSpPr>
                  <p:cNvPr id="113" name="Straight Connector 112"/>
                  <p:cNvCxnSpPr/>
                  <p:nvPr/>
                </p:nvCxnSpPr>
                <p:spPr bwMode="auto">
                  <a:xfrm flipV="1">
                    <a:off x="6553200" y="5486400"/>
                    <a:ext cx="76200" cy="762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14" name="Straight Connector 113"/>
                  <p:cNvCxnSpPr/>
                  <p:nvPr/>
                </p:nvCxnSpPr>
                <p:spPr bwMode="auto">
                  <a:xfrm>
                    <a:off x="6553200" y="5410200"/>
                    <a:ext cx="76200" cy="762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</p:grpSp>
            <p:grpSp>
              <p:nvGrpSpPr>
                <p:cNvPr id="73" name="Group 72"/>
                <p:cNvGrpSpPr/>
                <p:nvPr/>
              </p:nvGrpSpPr>
              <p:grpSpPr>
                <a:xfrm flipH="1">
                  <a:off x="2982707" y="4868283"/>
                  <a:ext cx="45719" cy="152400"/>
                  <a:chOff x="6553200" y="5410200"/>
                  <a:chExt cx="76200" cy="152400"/>
                </a:xfrm>
              </p:grpSpPr>
              <p:cxnSp>
                <p:nvCxnSpPr>
                  <p:cNvPr id="109" name="Straight Connector 108"/>
                  <p:cNvCxnSpPr/>
                  <p:nvPr/>
                </p:nvCxnSpPr>
                <p:spPr bwMode="auto">
                  <a:xfrm flipV="1">
                    <a:off x="6553200" y="5486400"/>
                    <a:ext cx="76200" cy="762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10" name="Straight Connector 109"/>
                  <p:cNvCxnSpPr/>
                  <p:nvPr/>
                </p:nvCxnSpPr>
                <p:spPr bwMode="auto">
                  <a:xfrm>
                    <a:off x="6553200" y="5410200"/>
                    <a:ext cx="76200" cy="762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</p:grpSp>
            <p:grpSp>
              <p:nvGrpSpPr>
                <p:cNvPr id="75" name="Group 74"/>
                <p:cNvGrpSpPr/>
                <p:nvPr/>
              </p:nvGrpSpPr>
              <p:grpSpPr>
                <a:xfrm>
                  <a:off x="3029276" y="4868283"/>
                  <a:ext cx="330195" cy="152400"/>
                  <a:chOff x="5867400" y="5334000"/>
                  <a:chExt cx="685800" cy="304800"/>
                </a:xfrm>
              </p:grpSpPr>
              <p:cxnSp>
                <p:nvCxnSpPr>
                  <p:cNvPr id="105" name="Straight Connector 104"/>
                  <p:cNvCxnSpPr/>
                  <p:nvPr/>
                </p:nvCxnSpPr>
                <p:spPr bwMode="auto">
                  <a:xfrm>
                    <a:off x="5867400" y="5334000"/>
                    <a:ext cx="685800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06" name="Straight Connector 105"/>
                  <p:cNvCxnSpPr/>
                  <p:nvPr/>
                </p:nvCxnSpPr>
                <p:spPr bwMode="auto">
                  <a:xfrm>
                    <a:off x="5867400" y="5638800"/>
                    <a:ext cx="685800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</p:grpSp>
            <p:grpSp>
              <p:nvGrpSpPr>
                <p:cNvPr id="77" name="Group 76"/>
                <p:cNvGrpSpPr/>
                <p:nvPr/>
              </p:nvGrpSpPr>
              <p:grpSpPr>
                <a:xfrm>
                  <a:off x="3452636" y="4868283"/>
                  <a:ext cx="431748" cy="152400"/>
                  <a:chOff x="5867400" y="5334000"/>
                  <a:chExt cx="685800" cy="304800"/>
                </a:xfrm>
              </p:grpSpPr>
              <p:cxnSp>
                <p:nvCxnSpPr>
                  <p:cNvPr id="101" name="Straight Connector 100"/>
                  <p:cNvCxnSpPr/>
                  <p:nvPr/>
                </p:nvCxnSpPr>
                <p:spPr bwMode="auto">
                  <a:xfrm>
                    <a:off x="5867400" y="5334000"/>
                    <a:ext cx="685800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02" name="Straight Connector 101"/>
                  <p:cNvCxnSpPr/>
                  <p:nvPr/>
                </p:nvCxnSpPr>
                <p:spPr bwMode="auto">
                  <a:xfrm>
                    <a:off x="5867400" y="5638800"/>
                    <a:ext cx="685800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</p:grpSp>
            <p:grpSp>
              <p:nvGrpSpPr>
                <p:cNvPr id="78" name="Group 77"/>
                <p:cNvGrpSpPr/>
                <p:nvPr/>
              </p:nvGrpSpPr>
              <p:grpSpPr>
                <a:xfrm>
                  <a:off x="3355235" y="4868283"/>
                  <a:ext cx="45719" cy="152400"/>
                  <a:chOff x="6553200" y="5410200"/>
                  <a:chExt cx="76200" cy="152400"/>
                </a:xfrm>
              </p:grpSpPr>
              <p:cxnSp>
                <p:nvCxnSpPr>
                  <p:cNvPr id="99" name="Straight Connector 98"/>
                  <p:cNvCxnSpPr/>
                  <p:nvPr/>
                </p:nvCxnSpPr>
                <p:spPr bwMode="auto">
                  <a:xfrm flipV="1">
                    <a:off x="6553200" y="5486400"/>
                    <a:ext cx="76200" cy="762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00" name="Straight Connector 99"/>
                  <p:cNvCxnSpPr/>
                  <p:nvPr/>
                </p:nvCxnSpPr>
                <p:spPr bwMode="auto">
                  <a:xfrm>
                    <a:off x="6553200" y="5410200"/>
                    <a:ext cx="76200" cy="762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</p:grpSp>
            <p:grpSp>
              <p:nvGrpSpPr>
                <p:cNvPr id="79" name="Group 78"/>
                <p:cNvGrpSpPr/>
                <p:nvPr/>
              </p:nvGrpSpPr>
              <p:grpSpPr>
                <a:xfrm flipH="1">
                  <a:off x="3410270" y="4868283"/>
                  <a:ext cx="45719" cy="152400"/>
                  <a:chOff x="6553200" y="5410200"/>
                  <a:chExt cx="76200" cy="152400"/>
                </a:xfrm>
              </p:grpSpPr>
              <p:cxnSp>
                <p:nvCxnSpPr>
                  <p:cNvPr id="97" name="Straight Connector 96"/>
                  <p:cNvCxnSpPr/>
                  <p:nvPr/>
                </p:nvCxnSpPr>
                <p:spPr bwMode="auto">
                  <a:xfrm flipV="1">
                    <a:off x="6553200" y="5486400"/>
                    <a:ext cx="76200" cy="762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98" name="Straight Connector 97"/>
                  <p:cNvCxnSpPr/>
                  <p:nvPr/>
                </p:nvCxnSpPr>
                <p:spPr bwMode="auto">
                  <a:xfrm>
                    <a:off x="6553200" y="5410200"/>
                    <a:ext cx="76200" cy="762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</p:grpSp>
            <p:sp>
              <p:nvSpPr>
                <p:cNvPr id="83" name="TextBox 82"/>
                <p:cNvSpPr txBox="1"/>
                <p:nvPr/>
              </p:nvSpPr>
              <p:spPr>
                <a:xfrm>
                  <a:off x="1700000" y="4872516"/>
                  <a:ext cx="228600" cy="1384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algn="ctr"/>
                  <a:r>
                    <a:rPr lang="en-US" sz="900" dirty="0" smtClean="0"/>
                    <a:t>1</a:t>
                  </a:r>
                  <a:endParaRPr lang="en-US" sz="900" dirty="0"/>
                </a:p>
              </p:txBody>
            </p:sp>
            <p:sp>
              <p:nvSpPr>
                <p:cNvPr id="84" name="TextBox 83"/>
                <p:cNvSpPr txBox="1"/>
                <p:nvPr/>
              </p:nvSpPr>
              <p:spPr>
                <a:xfrm>
                  <a:off x="2398499" y="4868283"/>
                  <a:ext cx="228600" cy="1384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algn="ctr"/>
                  <a:r>
                    <a:rPr lang="en-US" sz="900" dirty="0" smtClean="0"/>
                    <a:t>2</a:t>
                  </a:r>
                  <a:endParaRPr lang="en-US" sz="900" dirty="0"/>
                </a:p>
              </p:txBody>
            </p:sp>
            <p:sp>
              <p:nvSpPr>
                <p:cNvPr id="85" name="TextBox 84"/>
                <p:cNvSpPr txBox="1"/>
                <p:nvPr/>
              </p:nvSpPr>
              <p:spPr>
                <a:xfrm>
                  <a:off x="3054662" y="4868283"/>
                  <a:ext cx="228600" cy="1384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algn="ctr"/>
                  <a:r>
                    <a:rPr lang="en-US" sz="900" dirty="0"/>
                    <a:t>3</a:t>
                  </a:r>
                </a:p>
              </p:txBody>
            </p:sp>
            <p:sp>
              <p:nvSpPr>
                <p:cNvPr id="86" name="TextBox 85"/>
                <p:cNvSpPr txBox="1"/>
                <p:nvPr/>
              </p:nvSpPr>
              <p:spPr>
                <a:xfrm>
                  <a:off x="3566897" y="4868283"/>
                  <a:ext cx="228600" cy="1384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algn="ctr"/>
                  <a:r>
                    <a:rPr lang="en-US" sz="900" dirty="0" smtClean="0"/>
                    <a:t>4</a:t>
                  </a:r>
                  <a:endParaRPr lang="en-US" sz="900" dirty="0"/>
                </a:p>
              </p:txBody>
            </p:sp>
            <p:sp>
              <p:nvSpPr>
                <p:cNvPr id="87" name="TextBox 86"/>
                <p:cNvSpPr txBox="1"/>
                <p:nvPr/>
              </p:nvSpPr>
              <p:spPr>
                <a:xfrm>
                  <a:off x="2703299" y="5072687"/>
                  <a:ext cx="228600" cy="1384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algn="ctr"/>
                  <a:r>
                    <a:rPr lang="en-US" sz="900" dirty="0"/>
                    <a:t>3</a:t>
                  </a:r>
                </a:p>
              </p:txBody>
            </p:sp>
            <p:sp>
              <p:nvSpPr>
                <p:cNvPr id="88" name="TextBox 87"/>
                <p:cNvSpPr txBox="1"/>
                <p:nvPr/>
              </p:nvSpPr>
              <p:spPr>
                <a:xfrm>
                  <a:off x="3685433" y="5058780"/>
                  <a:ext cx="228600" cy="1384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algn="ctr"/>
                  <a:r>
                    <a:rPr lang="en-US" sz="900" dirty="0" smtClean="0"/>
                    <a:t>7</a:t>
                  </a:r>
                  <a:endParaRPr lang="en-US" sz="900" dirty="0"/>
                </a:p>
              </p:txBody>
            </p:sp>
            <p:sp>
              <p:nvSpPr>
                <p:cNvPr id="89" name="TextBox 88"/>
                <p:cNvSpPr txBox="1"/>
                <p:nvPr/>
              </p:nvSpPr>
              <p:spPr>
                <a:xfrm>
                  <a:off x="1560299" y="5064215"/>
                  <a:ext cx="228600" cy="1384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algn="ctr"/>
                  <a:r>
                    <a:rPr lang="en-US" sz="900" dirty="0"/>
                    <a:t>0</a:t>
                  </a:r>
                </a:p>
              </p:txBody>
            </p:sp>
            <p:sp>
              <p:nvSpPr>
                <p:cNvPr id="90" name="TextBox 89"/>
                <p:cNvSpPr txBox="1"/>
                <p:nvPr/>
              </p:nvSpPr>
              <p:spPr>
                <a:xfrm>
                  <a:off x="1255499" y="4869479"/>
                  <a:ext cx="228600" cy="1384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algn="ctr"/>
                  <a:r>
                    <a:rPr lang="en-US" sz="900" dirty="0"/>
                    <a:t>0</a:t>
                  </a:r>
                </a:p>
              </p:txBody>
            </p:sp>
            <p:sp>
              <p:nvSpPr>
                <p:cNvPr id="188" name="TextBox 187"/>
                <p:cNvSpPr txBox="1"/>
                <p:nvPr/>
              </p:nvSpPr>
              <p:spPr>
                <a:xfrm>
                  <a:off x="1171256" y="4264524"/>
                  <a:ext cx="23622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solidFill>
                        <a:srgbClr val="00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rPr>
                    <a:t>Cycle-Level I/O Trace</a:t>
                  </a:r>
                  <a:endParaRPr lang="en-US" sz="1400" dirty="0"/>
                </a:p>
              </p:txBody>
            </p:sp>
            <p:cxnSp>
              <p:nvCxnSpPr>
                <p:cNvPr id="206" name="Straight Arrow Connector 205"/>
                <p:cNvCxnSpPr/>
                <p:nvPr/>
              </p:nvCxnSpPr>
              <p:spPr bwMode="auto">
                <a:xfrm>
                  <a:off x="1431797" y="5435534"/>
                  <a:ext cx="91440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07" name="Straight Arrow Connector 206"/>
                <p:cNvCxnSpPr/>
                <p:nvPr/>
              </p:nvCxnSpPr>
              <p:spPr bwMode="auto">
                <a:xfrm>
                  <a:off x="2767837" y="5435534"/>
                  <a:ext cx="91440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08" name="Straight Connector 207"/>
                <p:cNvCxnSpPr/>
                <p:nvPr/>
              </p:nvCxnSpPr>
              <p:spPr bwMode="auto">
                <a:xfrm flipH="1">
                  <a:off x="2328649" y="4533834"/>
                  <a:ext cx="4459" cy="1040413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ot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09" name="Straight Connector 208"/>
                <p:cNvCxnSpPr/>
                <p:nvPr/>
              </p:nvCxnSpPr>
              <p:spPr bwMode="auto">
                <a:xfrm>
                  <a:off x="1428868" y="4533834"/>
                  <a:ext cx="2929" cy="1040413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ot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10" name="Straight Connector 209"/>
                <p:cNvCxnSpPr/>
                <p:nvPr/>
              </p:nvCxnSpPr>
              <p:spPr bwMode="auto">
                <a:xfrm flipH="1">
                  <a:off x="3685433" y="4533834"/>
                  <a:ext cx="9115" cy="1040413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ot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11" name="Straight Connector 210"/>
                <p:cNvCxnSpPr/>
                <p:nvPr/>
              </p:nvCxnSpPr>
              <p:spPr bwMode="auto">
                <a:xfrm>
                  <a:off x="2790308" y="4533834"/>
                  <a:ext cx="0" cy="1040413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ot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212" name="TextBox 211"/>
                <p:cNvSpPr txBox="1"/>
                <p:nvPr/>
              </p:nvSpPr>
              <p:spPr>
                <a:xfrm>
                  <a:off x="1624837" y="5359334"/>
                  <a:ext cx="63292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Invoc.</a:t>
                  </a:r>
                  <a:r>
                    <a:rPr lang="ko-KR" altLang="en-US" sz="1200" dirty="0" smtClean="0"/>
                    <a:t> </a:t>
                  </a:r>
                  <a:endParaRPr lang="en-US" sz="1200" dirty="0"/>
                </a:p>
              </p:txBody>
            </p:sp>
            <p:sp>
              <p:nvSpPr>
                <p:cNvPr id="213" name="TextBox 212"/>
                <p:cNvSpPr txBox="1"/>
                <p:nvPr/>
              </p:nvSpPr>
              <p:spPr>
                <a:xfrm>
                  <a:off x="2973114" y="5369494"/>
                  <a:ext cx="63292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Invoc.</a:t>
                  </a:r>
                  <a:r>
                    <a:rPr lang="ko-KR" altLang="en-US" sz="1200" dirty="0" smtClean="0"/>
                    <a:t> </a:t>
                  </a:r>
                  <a:endParaRPr lang="en-US" sz="1200" dirty="0"/>
                </a:p>
              </p:txBody>
            </p:sp>
          </p:grpSp>
        </p:grpSp>
        <p:sp>
          <p:nvSpPr>
            <p:cNvPr id="221" name="Rectangle 220"/>
            <p:cNvSpPr/>
            <p:nvPr/>
          </p:nvSpPr>
          <p:spPr bwMode="auto">
            <a:xfrm>
              <a:off x="609968" y="3593728"/>
              <a:ext cx="3571947" cy="471259"/>
            </a:xfrm>
            <a:prstGeom prst="rect">
              <a:avLst/>
            </a:prstGeom>
            <a:solidFill>
              <a:srgbClr val="CCE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 smtClean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Cycle Level I/O Trace Reconstruction</a:t>
              </a: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cxnSp>
          <p:nvCxnSpPr>
            <p:cNvPr id="342" name="Straight Arrow Connector 341"/>
            <p:cNvCxnSpPr>
              <a:stCxn id="221" idx="2"/>
              <a:endCxn id="319" idx="0"/>
            </p:cNvCxnSpPr>
            <p:nvPr/>
          </p:nvCxnSpPr>
          <p:spPr bwMode="auto">
            <a:xfrm flipH="1">
              <a:off x="2391992" y="4064987"/>
              <a:ext cx="3950" cy="25258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grpSp>
        <p:nvGrpSpPr>
          <p:cNvPr id="6" name="Group 5"/>
          <p:cNvGrpSpPr/>
          <p:nvPr/>
        </p:nvGrpSpPr>
        <p:grpSpPr>
          <a:xfrm>
            <a:off x="4785213" y="3463771"/>
            <a:ext cx="3555909" cy="2750245"/>
            <a:chOff x="4785213" y="3463771"/>
            <a:chExt cx="3555909" cy="2750245"/>
          </a:xfrm>
        </p:grpSpPr>
        <p:sp>
          <p:nvSpPr>
            <p:cNvPr id="223" name="Rectangle 222"/>
            <p:cNvSpPr/>
            <p:nvPr/>
          </p:nvSpPr>
          <p:spPr bwMode="auto">
            <a:xfrm>
              <a:off x="4785213" y="3804839"/>
              <a:ext cx="3555909" cy="694268"/>
            </a:xfrm>
            <a:prstGeom prst="rect">
              <a:avLst/>
            </a:prstGeom>
            <a:solidFill>
              <a:srgbClr val="CCE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Compute Invocation Power</a:t>
              </a:r>
            </a:p>
          </p:txBody>
        </p:sp>
        <p:cxnSp>
          <p:nvCxnSpPr>
            <p:cNvPr id="348" name="Straight Arrow Connector 347"/>
            <p:cNvCxnSpPr>
              <a:stCxn id="321" idx="2"/>
              <a:endCxn id="223" idx="0"/>
            </p:cNvCxnSpPr>
            <p:nvPr/>
          </p:nvCxnSpPr>
          <p:spPr bwMode="auto">
            <a:xfrm>
              <a:off x="6563168" y="3463771"/>
              <a:ext cx="0" cy="34106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349" name="Document 293"/>
            <p:cNvSpPr/>
            <p:nvPr/>
          </p:nvSpPr>
          <p:spPr bwMode="auto">
            <a:xfrm>
              <a:off x="4785213" y="4857561"/>
              <a:ext cx="3555909" cy="1356455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1476"/>
                <a:gd name="connsiteX1" fmla="*/ 21600 w 21600"/>
                <a:gd name="connsiteY1" fmla="*/ 0 h 21476"/>
                <a:gd name="connsiteX2" fmla="*/ 21600 w 21600"/>
                <a:gd name="connsiteY2" fmla="*/ 18397 h 21476"/>
                <a:gd name="connsiteX3" fmla="*/ 0 w 21600"/>
                <a:gd name="connsiteY3" fmla="*/ 20172 h 21476"/>
                <a:gd name="connsiteX4" fmla="*/ 0 w 21600"/>
                <a:gd name="connsiteY4" fmla="*/ 0 h 21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476">
                  <a:moveTo>
                    <a:pt x="0" y="0"/>
                  </a:moveTo>
                  <a:lnTo>
                    <a:pt x="21600" y="0"/>
                  </a:lnTo>
                  <a:lnTo>
                    <a:pt x="21600" y="18397"/>
                  </a:lnTo>
                  <a:cubicBezTo>
                    <a:pt x="10800" y="18397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350" name="Group 349"/>
            <p:cNvGrpSpPr/>
            <p:nvPr/>
          </p:nvGrpSpPr>
          <p:grpSpPr>
            <a:xfrm>
              <a:off x="5116128" y="4825788"/>
              <a:ext cx="2641437" cy="1211891"/>
              <a:chOff x="5486794" y="4137224"/>
              <a:chExt cx="3276206" cy="1211891"/>
            </a:xfrm>
          </p:grpSpPr>
          <p:grpSp>
            <p:nvGrpSpPr>
              <p:cNvPr id="351" name="Group 350"/>
              <p:cNvGrpSpPr/>
              <p:nvPr/>
            </p:nvGrpSpPr>
            <p:grpSpPr>
              <a:xfrm>
                <a:off x="5486794" y="4343400"/>
                <a:ext cx="3276206" cy="1005715"/>
                <a:chOff x="5486794" y="4572000"/>
                <a:chExt cx="3276206" cy="1005715"/>
              </a:xfrm>
            </p:grpSpPr>
            <p:grpSp>
              <p:nvGrpSpPr>
                <p:cNvPr id="353" name="Group 352"/>
                <p:cNvGrpSpPr/>
                <p:nvPr/>
              </p:nvGrpSpPr>
              <p:grpSpPr>
                <a:xfrm>
                  <a:off x="5486794" y="4572000"/>
                  <a:ext cx="3276206" cy="1005715"/>
                  <a:chOff x="6129078" y="5181600"/>
                  <a:chExt cx="3510220" cy="1172921"/>
                </a:xfrm>
              </p:grpSpPr>
              <p:cxnSp>
                <p:nvCxnSpPr>
                  <p:cNvPr id="363" name="Straight Arrow Connector 362"/>
                  <p:cNvCxnSpPr/>
                  <p:nvPr/>
                </p:nvCxnSpPr>
                <p:spPr bwMode="auto">
                  <a:xfrm>
                    <a:off x="6621732" y="6096001"/>
                    <a:ext cx="2935923" cy="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sp>
                <p:nvSpPr>
                  <p:cNvPr id="364" name="TextBox 363"/>
                  <p:cNvSpPr txBox="1"/>
                  <p:nvPr/>
                </p:nvSpPr>
                <p:spPr>
                  <a:xfrm>
                    <a:off x="8730867" y="6031469"/>
                    <a:ext cx="908431" cy="32305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Invoc.</a:t>
                    </a:r>
                    <a:endParaRPr lang="en-US" sz="1200" dirty="0"/>
                  </a:p>
                </p:txBody>
              </p:sp>
              <p:sp>
                <p:nvSpPr>
                  <p:cNvPr id="365" name="TextBox 364"/>
                  <p:cNvSpPr txBox="1"/>
                  <p:nvPr/>
                </p:nvSpPr>
                <p:spPr>
                  <a:xfrm>
                    <a:off x="6129078" y="5226692"/>
                    <a:ext cx="678132" cy="32305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mW</a:t>
                    </a:r>
                    <a:endParaRPr lang="en-US" sz="1200" dirty="0"/>
                  </a:p>
                </p:txBody>
              </p:sp>
              <p:cxnSp>
                <p:nvCxnSpPr>
                  <p:cNvPr id="366" name="Straight Arrow Connector 365"/>
                  <p:cNvCxnSpPr/>
                  <p:nvPr/>
                </p:nvCxnSpPr>
                <p:spPr bwMode="auto">
                  <a:xfrm flipV="1">
                    <a:off x="6621732" y="5181600"/>
                    <a:ext cx="0" cy="91440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</p:grpSp>
            <p:cxnSp>
              <p:nvCxnSpPr>
                <p:cNvPr id="354" name="Straight Connector 353"/>
                <p:cNvCxnSpPr/>
                <p:nvPr/>
              </p:nvCxnSpPr>
              <p:spPr bwMode="auto">
                <a:xfrm>
                  <a:off x="5943600" y="5181600"/>
                  <a:ext cx="152400" cy="0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55" name="Straight Connector 354"/>
                <p:cNvCxnSpPr/>
                <p:nvPr/>
              </p:nvCxnSpPr>
              <p:spPr bwMode="auto">
                <a:xfrm flipV="1">
                  <a:off x="6096000" y="4800600"/>
                  <a:ext cx="0" cy="381000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56" name="Straight Connector 355"/>
                <p:cNvCxnSpPr/>
                <p:nvPr/>
              </p:nvCxnSpPr>
              <p:spPr bwMode="auto">
                <a:xfrm>
                  <a:off x="6096000" y="4800600"/>
                  <a:ext cx="1219200" cy="0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57" name="Straight Connector 356"/>
                <p:cNvCxnSpPr/>
                <p:nvPr/>
              </p:nvCxnSpPr>
              <p:spPr bwMode="auto">
                <a:xfrm flipV="1">
                  <a:off x="7306733" y="4800600"/>
                  <a:ext cx="0" cy="228600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58" name="Straight Connector 357"/>
                <p:cNvCxnSpPr/>
                <p:nvPr/>
              </p:nvCxnSpPr>
              <p:spPr bwMode="auto">
                <a:xfrm>
                  <a:off x="7315200" y="5029200"/>
                  <a:ext cx="1219200" cy="0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59" name="Straight Connector 358"/>
                <p:cNvCxnSpPr/>
                <p:nvPr/>
              </p:nvCxnSpPr>
              <p:spPr bwMode="auto">
                <a:xfrm flipV="1">
                  <a:off x="8534400" y="5029200"/>
                  <a:ext cx="0" cy="152400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60" name="Straight Connector 359"/>
                <p:cNvCxnSpPr/>
                <p:nvPr/>
              </p:nvCxnSpPr>
              <p:spPr bwMode="auto">
                <a:xfrm>
                  <a:off x="6096000" y="4739515"/>
                  <a:ext cx="0" cy="629752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ot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61" name="Straight Connector 360"/>
                <p:cNvCxnSpPr/>
                <p:nvPr/>
              </p:nvCxnSpPr>
              <p:spPr bwMode="auto">
                <a:xfrm>
                  <a:off x="7315200" y="4739515"/>
                  <a:ext cx="0" cy="629752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ot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62" name="Straight Connector 361"/>
                <p:cNvCxnSpPr/>
                <p:nvPr/>
              </p:nvCxnSpPr>
              <p:spPr bwMode="auto">
                <a:xfrm>
                  <a:off x="8534400" y="4739515"/>
                  <a:ext cx="0" cy="629752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ot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</p:grpSp>
          <p:sp>
            <p:nvSpPr>
              <p:cNvPr id="352" name="TextBox 351"/>
              <p:cNvSpPr txBox="1"/>
              <p:nvPr/>
            </p:nvSpPr>
            <p:spPr>
              <a:xfrm>
                <a:off x="5998796" y="4137224"/>
                <a:ext cx="2362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Invoc. Power Trace</a:t>
                </a:r>
                <a:endParaRPr lang="en-US" sz="1400" dirty="0"/>
              </a:p>
            </p:txBody>
          </p:sp>
        </p:grpSp>
        <p:cxnSp>
          <p:nvCxnSpPr>
            <p:cNvPr id="367" name="Straight Arrow Connector 366"/>
            <p:cNvCxnSpPr>
              <a:stCxn id="223" idx="2"/>
            </p:cNvCxnSpPr>
            <p:nvPr/>
          </p:nvCxnSpPr>
          <p:spPr bwMode="auto">
            <a:xfrm>
              <a:off x="6563168" y="4499107"/>
              <a:ext cx="0" cy="37923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377" name="Rectangle 376"/>
            <p:cNvSpPr/>
            <p:nvPr/>
          </p:nvSpPr>
          <p:spPr>
            <a:xfrm>
              <a:off x="5441866" y="4034933"/>
              <a:ext cx="2153314" cy="329081"/>
            </a:xfrm>
            <a:prstGeom prst="rect">
              <a:avLst/>
            </a:prstGeom>
          </p:spPr>
          <p:txBody>
            <a:bodyPr wrap="none" lIns="82058" tIns="41029" rIns="82058" bIns="41029">
              <a:spAutoFit/>
            </a:bodyPr>
            <a:lstStyle/>
            <a:p>
              <a:r>
                <a:rPr lang="en-US" sz="1600" i="1" dirty="0">
                  <a:cs typeface="Times New Roman" panose="02020603050405020304" pitchFamily="18" charset="0"/>
                </a:rPr>
                <a:t>P</a:t>
              </a:r>
              <a:r>
                <a:rPr lang="en-US" sz="1600" i="1" baseline="-25000" dirty="0">
                  <a:cs typeface="Times New Roman" panose="02020603050405020304" pitchFamily="18" charset="0"/>
                </a:rPr>
                <a:t>invoc</a:t>
              </a:r>
              <a:r>
                <a:rPr lang="en-US" sz="1600" dirty="0">
                  <a:cs typeface="Times New Roman" panose="02020603050405020304" pitchFamily="18" charset="0"/>
                </a:rPr>
                <a:t> </a:t>
              </a:r>
              <a:r>
                <a:rPr lang="en-US" sz="1600" dirty="0">
                  <a:ea typeface="ＭＳ ゴシック"/>
                  <a:cs typeface="Times New Roman" panose="02020603050405020304" pitchFamily="18" charset="0"/>
                </a:rPr>
                <a:t>≅</a:t>
              </a:r>
              <a:r>
                <a:rPr lang="en-US" sz="1600" dirty="0">
                  <a:cs typeface="Times New Roman" panose="02020603050405020304" pitchFamily="18" charset="0"/>
                </a:rPr>
                <a:t> avg</a:t>
              </a:r>
              <a:r>
                <a:rPr lang="en-US" sz="1600" i="1" baseline="-25000" dirty="0">
                  <a:cs typeface="Times New Roman" panose="02020603050405020304" pitchFamily="18" charset="0"/>
                </a:rPr>
                <a:t>i</a:t>
              </a:r>
              <a:r>
                <a:rPr lang="en-US" sz="1600" dirty="0">
                  <a:cs typeface="Times New Roman" panose="02020603050405020304" pitchFamily="18" charset="0"/>
                </a:rPr>
                <a:t>(</a:t>
              </a:r>
              <a:r>
                <a:rPr lang="en-US" sz="1600" i="1" dirty="0">
                  <a:cs typeface="Times New Roman" panose="02020603050405020304" pitchFamily="18" charset="0"/>
                </a:rPr>
                <a:t>f</a:t>
              </a:r>
              <a:r>
                <a:rPr lang="en-US" sz="1600" i="1" baseline="-25000" dirty="0">
                  <a:cs typeface="Times New Roman" panose="02020603050405020304" pitchFamily="18" charset="0"/>
                </a:rPr>
                <a:t>cycle</a:t>
              </a:r>
              <a:r>
                <a:rPr lang="en-US" sz="1600" dirty="0">
                  <a:cs typeface="Times New Roman" panose="02020603050405020304" pitchFamily="18" charset="0"/>
                </a:rPr>
                <a:t>(A(</a:t>
              </a:r>
              <a:r>
                <a:rPr lang="en-US" sz="1600" i="1" dirty="0">
                  <a:cs typeface="Times New Roman" panose="02020603050405020304" pitchFamily="18" charset="0"/>
                </a:rPr>
                <a:t>t</a:t>
              </a:r>
              <a:r>
                <a:rPr lang="en-US" sz="1600" i="1" baseline="-25000" dirty="0">
                  <a:cs typeface="Times New Roman" panose="02020603050405020304" pitchFamily="18" charset="0"/>
                </a:rPr>
                <a:t>i</a:t>
              </a:r>
              <a:r>
                <a:rPr lang="en-US" sz="1600" dirty="0">
                  <a:cs typeface="Times New Roman" panose="02020603050405020304" pitchFamily="18" charset="0"/>
                </a:rPr>
                <a:t>))</a:t>
              </a:r>
            </a:p>
          </p:txBody>
        </p:sp>
      </p:grpSp>
      <p:sp>
        <p:nvSpPr>
          <p:cNvPr id="428" name="TextBox 427"/>
          <p:cNvSpPr txBox="1"/>
          <p:nvPr/>
        </p:nvSpPr>
        <p:spPr>
          <a:xfrm rot="16200000">
            <a:off x="2427272" y="2481032"/>
            <a:ext cx="42265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/>
              <a:t>Start</a:t>
            </a:r>
            <a:endParaRPr lang="en-US" sz="1100" dirty="0"/>
          </a:p>
        </p:txBody>
      </p:sp>
      <p:sp>
        <p:nvSpPr>
          <p:cNvPr id="429" name="TextBox 428"/>
          <p:cNvSpPr txBox="1"/>
          <p:nvPr/>
        </p:nvSpPr>
        <p:spPr>
          <a:xfrm rot="16200000">
            <a:off x="3600243" y="2546555"/>
            <a:ext cx="331412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 smtClean="0"/>
              <a:t>Done</a:t>
            </a:r>
            <a:endParaRPr lang="en-US" sz="800" dirty="0"/>
          </a:p>
        </p:txBody>
      </p:sp>
      <p:grpSp>
        <p:nvGrpSpPr>
          <p:cNvPr id="4" name="Group 3"/>
          <p:cNvGrpSpPr/>
          <p:nvPr/>
        </p:nvGrpSpPr>
        <p:grpSpPr>
          <a:xfrm>
            <a:off x="4181915" y="976544"/>
            <a:ext cx="4252568" cy="4199078"/>
            <a:chOff x="4181915" y="976544"/>
            <a:chExt cx="4252568" cy="4199078"/>
          </a:xfrm>
        </p:grpSpPr>
        <p:sp>
          <p:nvSpPr>
            <p:cNvPr id="218" name="TextBox 217"/>
            <p:cNvSpPr txBox="1"/>
            <p:nvPr/>
          </p:nvSpPr>
          <p:spPr>
            <a:xfrm>
              <a:off x="6313699" y="1560328"/>
              <a:ext cx="838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Cycles</a:t>
              </a:r>
              <a:endParaRPr lang="en-US" sz="1400" dirty="0"/>
            </a:p>
          </p:txBody>
        </p:sp>
        <p:sp>
          <p:nvSpPr>
            <p:cNvPr id="222" name="Rectangle 221"/>
            <p:cNvSpPr/>
            <p:nvPr/>
          </p:nvSpPr>
          <p:spPr bwMode="auto">
            <a:xfrm>
              <a:off x="4776136" y="976544"/>
              <a:ext cx="3574063" cy="471259"/>
            </a:xfrm>
            <a:prstGeom prst="rect">
              <a:avLst/>
            </a:prstGeom>
            <a:solidFill>
              <a:srgbClr val="CCE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 smtClean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Cycle-Level Activity Computation</a:t>
              </a: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21" name="Document 320"/>
            <p:cNvSpPr/>
            <p:nvPr/>
          </p:nvSpPr>
          <p:spPr bwMode="auto">
            <a:xfrm>
              <a:off x="4776136" y="1628002"/>
              <a:ext cx="3574063" cy="1965725"/>
            </a:xfrm>
            <a:prstGeom prst="flowChartDocumen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22" name="Double Bracket 321"/>
            <p:cNvSpPr/>
            <p:nvPr/>
          </p:nvSpPr>
          <p:spPr bwMode="auto">
            <a:xfrm>
              <a:off x="5401734" y="2079507"/>
              <a:ext cx="2590799" cy="1100814"/>
            </a:xfrm>
            <a:prstGeom prst="bracketPair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i="1" dirty="0" smtClean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  H</a:t>
              </a:r>
              <a:r>
                <a:rPr lang="en-US" sz="1200" dirty="0" smtClean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(0,1</a:t>
              </a:r>
              <a:r>
                <a:rPr lang="en-US" sz="1200" dirty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), </a:t>
              </a:r>
              <a:r>
                <a:rPr lang="en-US" sz="1200" i="1" dirty="0" smtClean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H</a:t>
              </a:r>
              <a:r>
                <a:rPr lang="en-US" sz="1200" dirty="0" smtClean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(1,1</a:t>
              </a:r>
              <a:r>
                <a:rPr lang="en-US" sz="1200" dirty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)</a:t>
              </a:r>
              <a:r>
                <a:rPr lang="en-US" sz="1200" dirty="0" smtClean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, </a:t>
              </a:r>
              <a:r>
                <a:rPr lang="en-US" sz="1200" i="1" dirty="0" smtClean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H</a:t>
              </a:r>
              <a:r>
                <a:rPr lang="en-US" sz="1200" dirty="0" smtClean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(1,2), </a:t>
              </a:r>
              <a:r>
                <a:rPr lang="en-US" sz="1200" i="1" dirty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H</a:t>
              </a:r>
              <a:r>
                <a:rPr lang="en-US" sz="1200" dirty="0" smtClean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(2,2), </a:t>
              </a:r>
              <a:r>
                <a:rPr lang="is-IS" sz="1200" dirty="0" smtClean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…</a:t>
              </a:r>
              <a:endParaRPr lang="en-US" sz="1200" dirty="0" smtClean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i="1" dirty="0" smtClean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  H</a:t>
              </a:r>
              <a:r>
                <a:rPr lang="en-US" sz="1200" dirty="0" smtClean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(0,0)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rPr>
                <a:t>, </a:t>
              </a:r>
              <a:r>
                <a:rPr kumimoji="0" lang="en-US" sz="120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rPr>
                <a:t>H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rPr>
                <a:t>(0,0), </a:t>
              </a:r>
              <a:r>
                <a:rPr kumimoji="0" lang="en-US" sz="120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rPr>
                <a:t>H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rPr>
                <a:t>(0,0), </a:t>
              </a:r>
              <a:r>
                <a:rPr kumimoji="0" lang="en-US" sz="120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rPr>
                <a:t>H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rPr>
                <a:t>(0,3),</a:t>
              </a:r>
              <a:r>
                <a:rPr kumimoji="0" lang="en-US" sz="120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rPr>
                <a:t> </a:t>
              </a:r>
              <a:r>
                <a:rPr kumimoji="0" lang="is-IS" sz="120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rPr>
                <a:t>…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0" lang="is-IS" sz="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i="1" dirty="0" smtClean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  H</a:t>
              </a:r>
              <a:r>
                <a:rPr lang="en-US" sz="1200" dirty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(0,0</a:t>
              </a:r>
              <a:r>
                <a:rPr lang="en-US" sz="1200" dirty="0" smtClean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), </a:t>
              </a:r>
              <a:r>
                <a:rPr lang="en-US" sz="1200" i="1" dirty="0" smtClean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H</a:t>
              </a:r>
              <a:r>
                <a:rPr lang="en-US" sz="1200" dirty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(0,1), </a:t>
              </a:r>
              <a:r>
                <a:rPr lang="en-US" sz="1200" i="1" dirty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H</a:t>
              </a:r>
              <a:r>
                <a:rPr lang="en-US" sz="1200" dirty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(1,1), </a:t>
              </a:r>
              <a:r>
                <a:rPr lang="en-US" sz="1200" i="1" dirty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H</a:t>
              </a:r>
              <a:r>
                <a:rPr lang="en-US" sz="1200" dirty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(1,2), </a:t>
              </a:r>
              <a:r>
                <a:rPr lang="is-IS" sz="1200" dirty="0" smtClean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…</a:t>
              </a:r>
              <a:endParaRPr lang="en-US" sz="12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i="1" dirty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  </a:t>
              </a:r>
              <a:r>
                <a:rPr lang="en-US" sz="1200" i="1" dirty="0" smtClean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H</a:t>
              </a:r>
              <a:r>
                <a:rPr lang="en-US" sz="1200" dirty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(0,0), </a:t>
              </a:r>
              <a:r>
                <a:rPr lang="en-US" sz="1200" i="1" dirty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H</a:t>
              </a:r>
              <a:r>
                <a:rPr lang="en-US" sz="1200" dirty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(0,0), </a:t>
              </a:r>
              <a:r>
                <a:rPr lang="en-US" sz="1200" i="1" dirty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H</a:t>
              </a:r>
              <a:r>
                <a:rPr lang="en-US" sz="1200" dirty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(0,3), </a:t>
              </a:r>
              <a:r>
                <a:rPr lang="en-US" sz="1200" i="1" dirty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H</a:t>
              </a:r>
              <a:r>
                <a:rPr lang="en-US" sz="1200" dirty="0" smtClean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(3,3</a:t>
              </a:r>
              <a:r>
                <a:rPr lang="en-US" sz="1200" dirty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)</a:t>
              </a:r>
              <a:r>
                <a:rPr lang="en-US" sz="1200" dirty="0" smtClean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, </a:t>
              </a:r>
              <a:r>
                <a:rPr lang="is-IS" sz="1200" dirty="0" smtClean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…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s-IS" sz="1200" dirty="0" smtClean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  …</a:t>
              </a:r>
              <a:endParaRPr lang="en-US" sz="12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cxnSp>
          <p:nvCxnSpPr>
            <p:cNvPr id="323" name="Straight Arrow Connector 322"/>
            <p:cNvCxnSpPr/>
            <p:nvPr/>
          </p:nvCxnSpPr>
          <p:spPr bwMode="auto">
            <a:xfrm>
              <a:off x="5534249" y="2149190"/>
              <a:ext cx="216188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324" name="Straight Arrow Connector 323"/>
            <p:cNvCxnSpPr/>
            <p:nvPr/>
          </p:nvCxnSpPr>
          <p:spPr bwMode="auto">
            <a:xfrm>
              <a:off x="5327747" y="2182681"/>
              <a:ext cx="2480" cy="35885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325" name="TextBox 324"/>
            <p:cNvSpPr txBox="1"/>
            <p:nvPr/>
          </p:nvSpPr>
          <p:spPr>
            <a:xfrm rot="16200000">
              <a:off x="4856117" y="2117405"/>
              <a:ext cx="70321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Ports</a:t>
              </a:r>
              <a:endParaRPr lang="en-US" sz="1100" dirty="0"/>
            </a:p>
          </p:txBody>
        </p:sp>
        <p:sp>
          <p:nvSpPr>
            <p:cNvPr id="328" name="TextBox 327"/>
            <p:cNvSpPr txBox="1"/>
            <p:nvPr/>
          </p:nvSpPr>
          <p:spPr>
            <a:xfrm>
              <a:off x="7176561" y="1885585"/>
              <a:ext cx="7460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Cycles</a:t>
              </a:r>
              <a:endParaRPr lang="en-US" sz="1100" dirty="0"/>
            </a:p>
          </p:txBody>
        </p:sp>
        <p:cxnSp>
          <p:nvCxnSpPr>
            <p:cNvPr id="345" name="Elbow Connector 344"/>
            <p:cNvCxnSpPr>
              <a:stCxn id="319" idx="3"/>
              <a:endCxn id="222" idx="1"/>
            </p:cNvCxnSpPr>
            <p:nvPr/>
          </p:nvCxnSpPr>
          <p:spPr bwMode="auto">
            <a:xfrm flipV="1">
              <a:off x="4181915" y="1212174"/>
              <a:ext cx="594221" cy="3963448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347" name="Straight Arrow Connector 346"/>
            <p:cNvCxnSpPr>
              <a:stCxn id="222" idx="2"/>
              <a:endCxn id="321" idx="0"/>
            </p:cNvCxnSpPr>
            <p:nvPr/>
          </p:nvCxnSpPr>
          <p:spPr bwMode="auto">
            <a:xfrm>
              <a:off x="6563168" y="1447803"/>
              <a:ext cx="0" cy="18019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372" name="Straight Arrow Connector 371"/>
            <p:cNvCxnSpPr/>
            <p:nvPr/>
          </p:nvCxnSpPr>
          <p:spPr bwMode="auto">
            <a:xfrm>
              <a:off x="5327741" y="2606025"/>
              <a:ext cx="2480" cy="35885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373" name="TextBox 372"/>
            <p:cNvSpPr txBox="1"/>
            <p:nvPr/>
          </p:nvSpPr>
          <p:spPr>
            <a:xfrm rot="16200000">
              <a:off x="4856111" y="2562835"/>
              <a:ext cx="70321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Ports</a:t>
              </a:r>
              <a:endParaRPr lang="en-US" sz="1100" dirty="0"/>
            </a:p>
          </p:txBody>
        </p:sp>
        <p:sp>
          <p:nvSpPr>
            <p:cNvPr id="375" name="Rectangle 374"/>
            <p:cNvSpPr/>
            <p:nvPr/>
          </p:nvSpPr>
          <p:spPr bwMode="auto">
            <a:xfrm>
              <a:off x="5478383" y="2566297"/>
              <a:ext cx="2387150" cy="614023"/>
            </a:xfrm>
            <a:prstGeom prst="rect">
              <a:avLst/>
            </a:prstGeom>
            <a:noFill/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76" name="TextBox 375"/>
            <p:cNvSpPr txBox="1"/>
            <p:nvPr/>
          </p:nvSpPr>
          <p:spPr>
            <a:xfrm>
              <a:off x="6764882" y="2948684"/>
              <a:ext cx="12681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>
                  <a:solidFill>
                    <a:schemeClr val="accent6"/>
                  </a:solidFill>
                </a:rPr>
                <a:t>Activity History </a:t>
              </a:r>
              <a:endParaRPr lang="en-US" sz="1200" i="1" dirty="0">
                <a:solidFill>
                  <a:schemeClr val="accent6"/>
                </a:solidFill>
              </a:endParaRPr>
            </a:p>
          </p:txBody>
        </p:sp>
        <p:sp>
          <p:nvSpPr>
            <p:cNvPr id="430" name="TextBox 429"/>
            <p:cNvSpPr txBox="1"/>
            <p:nvPr/>
          </p:nvSpPr>
          <p:spPr>
            <a:xfrm>
              <a:off x="4763127" y="1617330"/>
              <a:ext cx="36713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Cycle-Level I/O Activity Vector</a:t>
              </a:r>
              <a:endParaRPr lang="en-US" sz="1400" dirty="0"/>
            </a:p>
          </p:txBody>
        </p:sp>
      </p:grpSp>
      <p:sp>
        <p:nvSpPr>
          <p:cNvPr id="434" name="Date Placeholder 43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ICCAD15, 11/4/15</a:t>
            </a:r>
            <a:endParaRPr lang="en-US" dirty="0"/>
          </a:p>
        </p:txBody>
      </p:sp>
      <p:sp>
        <p:nvSpPr>
          <p:cNvPr id="435" name="Footer Placeholder 43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D. Lee, T. Kim, K. Han, Y. Hoskote, L. John, A. Gerstlauer </a:t>
            </a:r>
            <a:endParaRPr lang="en-US" dirty="0"/>
          </a:p>
        </p:txBody>
      </p:sp>
      <p:sp>
        <p:nvSpPr>
          <p:cNvPr id="436" name="Slide Number Placeholder 4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DCD5-CA0E-5B4A-BFFC-F7319CF3FD51}" type="slidenum">
              <a:rPr lang="en-US" smtClean="0"/>
              <a:t>8</a:t>
            </a:fld>
            <a:endParaRPr lang="en-US" dirty="0"/>
          </a:p>
        </p:txBody>
      </p:sp>
      <p:grpSp>
        <p:nvGrpSpPr>
          <p:cNvPr id="409" name="Group 408"/>
          <p:cNvGrpSpPr/>
          <p:nvPr/>
        </p:nvGrpSpPr>
        <p:grpSpPr>
          <a:xfrm>
            <a:off x="4884927" y="1881158"/>
            <a:ext cx="3574063" cy="1763963"/>
            <a:chOff x="4928536" y="1755002"/>
            <a:chExt cx="3574063" cy="1763963"/>
          </a:xfrm>
        </p:grpSpPr>
        <p:sp>
          <p:nvSpPr>
            <p:cNvPr id="394" name="Document 393"/>
            <p:cNvSpPr/>
            <p:nvPr/>
          </p:nvSpPr>
          <p:spPr bwMode="auto">
            <a:xfrm>
              <a:off x="4928536" y="1780403"/>
              <a:ext cx="3574063" cy="1738562"/>
            </a:xfrm>
            <a:prstGeom prst="flowChartDocumen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95" name="Double Bracket 394"/>
            <p:cNvSpPr/>
            <p:nvPr/>
          </p:nvSpPr>
          <p:spPr bwMode="auto">
            <a:xfrm>
              <a:off x="5340032" y="2077305"/>
              <a:ext cx="2590799" cy="1100814"/>
            </a:xfrm>
            <a:prstGeom prst="bracketPair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i="1" dirty="0" smtClean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  </a:t>
              </a:r>
              <a:r>
                <a:rPr lang="en-US" sz="1200" i="1" dirty="0" smtClean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H</a:t>
              </a:r>
              <a:r>
                <a:rPr lang="en-US" sz="1200" dirty="0" smtClean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(0,1</a:t>
              </a:r>
              <a:r>
                <a:rPr lang="en-US" sz="1200" dirty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)</a:t>
              </a:r>
              <a:r>
                <a:rPr lang="en-US" sz="1200" dirty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, </a:t>
              </a:r>
              <a:r>
                <a:rPr lang="en-US" sz="1200" i="1" dirty="0" smtClean="0">
                  <a:solidFill>
                    <a:srgbClr val="2D2DB9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H</a:t>
              </a:r>
              <a:r>
                <a:rPr lang="en-US" sz="1200" dirty="0" smtClean="0">
                  <a:solidFill>
                    <a:srgbClr val="2D2DB9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(1,1</a:t>
              </a:r>
              <a:r>
                <a:rPr lang="en-US" sz="1200" dirty="0">
                  <a:solidFill>
                    <a:srgbClr val="2D2DB9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)</a:t>
              </a:r>
              <a:r>
                <a:rPr lang="en-US" sz="1200" dirty="0" smtClean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, </a:t>
              </a:r>
              <a:r>
                <a:rPr lang="en-US" sz="1200" i="1" dirty="0" smtClean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H</a:t>
              </a:r>
              <a:r>
                <a:rPr lang="en-US" sz="1200" dirty="0" smtClean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(1,2)</a:t>
              </a:r>
              <a:r>
                <a:rPr lang="en-US" sz="1200" dirty="0" smtClean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, </a:t>
              </a:r>
              <a:r>
                <a:rPr lang="en-US" sz="1200" i="1" dirty="0">
                  <a:solidFill>
                    <a:srgbClr val="2D2DB9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H</a:t>
              </a:r>
              <a:r>
                <a:rPr lang="en-US" sz="1200" dirty="0" smtClean="0">
                  <a:solidFill>
                    <a:srgbClr val="2D2DB9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(2,2)</a:t>
              </a:r>
              <a:r>
                <a:rPr lang="en-US" sz="1200" dirty="0" smtClean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, </a:t>
              </a:r>
              <a:r>
                <a:rPr lang="is-IS" sz="1200" dirty="0" smtClean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…</a:t>
              </a:r>
              <a:endParaRPr lang="en-US" sz="1200" dirty="0" smtClean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i="1" dirty="0" smtClean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  </a:t>
              </a:r>
              <a:r>
                <a:rPr lang="en-US" sz="1200" i="1" dirty="0" smtClean="0">
                  <a:solidFill>
                    <a:srgbClr val="2D2DB9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H</a:t>
              </a:r>
              <a:r>
                <a:rPr lang="en-US" sz="1200" dirty="0" smtClean="0">
                  <a:solidFill>
                    <a:srgbClr val="2D2DB9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(0,0)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rgbClr val="2D2DB9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rPr>
                <a:t>, </a:t>
              </a:r>
              <a:r>
                <a:rPr kumimoji="0" lang="en-US" sz="1200" i="1" u="none" strike="noStrike" cap="none" normalizeH="0" baseline="0" dirty="0" smtClean="0">
                  <a:ln>
                    <a:noFill/>
                  </a:ln>
                  <a:solidFill>
                    <a:srgbClr val="2D2DB9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rPr>
                <a:t>H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rgbClr val="2D2DB9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rPr>
                <a:t>(0,0), </a:t>
              </a:r>
              <a:r>
                <a:rPr kumimoji="0" lang="en-US" sz="1200" i="1" u="none" strike="noStrike" cap="none" normalizeH="0" baseline="0" dirty="0" smtClean="0">
                  <a:ln>
                    <a:noFill/>
                  </a:ln>
                  <a:solidFill>
                    <a:srgbClr val="2D2DB9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rPr>
                <a:t>H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rgbClr val="2D2DB9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rPr>
                <a:t>(0,0)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rPr>
                <a:t>, </a:t>
              </a:r>
              <a:r>
                <a:rPr kumimoji="0" lang="en-US" sz="1200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rPr>
                <a:t>H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rPr>
                <a:t>(0,3)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rPr>
                <a:t>,</a:t>
              </a:r>
              <a:r>
                <a:rPr kumimoji="0" lang="en-US" sz="120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rPr>
                <a:t> </a:t>
              </a:r>
              <a:r>
                <a:rPr kumimoji="0" lang="is-IS" sz="120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rPr>
                <a:t>…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0" lang="is-IS" sz="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i="1" dirty="0" smtClean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  </a:t>
              </a:r>
              <a:r>
                <a:rPr lang="en-US" sz="1200" i="1" dirty="0" smtClean="0">
                  <a:solidFill>
                    <a:schemeClr val="accent2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H</a:t>
              </a:r>
              <a:r>
                <a:rPr lang="en-US" sz="1200" dirty="0">
                  <a:solidFill>
                    <a:schemeClr val="accent2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(0,0</a:t>
              </a:r>
              <a:r>
                <a:rPr lang="en-US" sz="1200" dirty="0" smtClean="0">
                  <a:solidFill>
                    <a:schemeClr val="accent2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), </a:t>
              </a:r>
              <a:r>
                <a:rPr lang="en-US" sz="1200" i="1" dirty="0" smtClean="0">
                  <a:solidFill>
                    <a:schemeClr val="accent2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H</a:t>
              </a:r>
              <a:r>
                <a:rPr lang="en-US" sz="1200" dirty="0">
                  <a:solidFill>
                    <a:schemeClr val="accent2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(0,1), </a:t>
              </a:r>
              <a:r>
                <a:rPr lang="en-US" sz="1200" i="1" dirty="0">
                  <a:solidFill>
                    <a:schemeClr val="accent2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H</a:t>
              </a:r>
              <a:r>
                <a:rPr lang="en-US" sz="1200" dirty="0">
                  <a:solidFill>
                    <a:schemeClr val="accent2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(1,1), </a:t>
              </a:r>
              <a:r>
                <a:rPr lang="en-US" sz="1200" i="1" dirty="0">
                  <a:solidFill>
                    <a:schemeClr val="accent2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H</a:t>
              </a:r>
              <a:r>
                <a:rPr lang="en-US" sz="1200" dirty="0">
                  <a:solidFill>
                    <a:schemeClr val="accent2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(1,2), </a:t>
              </a:r>
              <a:r>
                <a:rPr lang="is-IS" sz="1200" dirty="0" smtClean="0">
                  <a:solidFill>
                    <a:schemeClr val="accent2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…</a:t>
              </a:r>
              <a:endParaRPr lang="en-US" sz="1200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i="1" dirty="0">
                  <a:solidFill>
                    <a:schemeClr val="accent2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  </a:t>
              </a:r>
              <a:r>
                <a:rPr lang="en-US" sz="1200" i="1" dirty="0" smtClean="0">
                  <a:solidFill>
                    <a:schemeClr val="accent2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H</a:t>
              </a:r>
              <a:r>
                <a:rPr lang="en-US" sz="1200" dirty="0">
                  <a:solidFill>
                    <a:schemeClr val="accent2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(0,0), </a:t>
              </a:r>
              <a:r>
                <a:rPr lang="en-US" sz="1200" i="1" dirty="0">
                  <a:solidFill>
                    <a:schemeClr val="accent2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H</a:t>
              </a:r>
              <a:r>
                <a:rPr lang="en-US" sz="1200" dirty="0">
                  <a:solidFill>
                    <a:schemeClr val="accent2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(0,0), </a:t>
              </a:r>
              <a:r>
                <a:rPr lang="en-US" sz="1200" i="1" dirty="0">
                  <a:solidFill>
                    <a:schemeClr val="accent2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H</a:t>
              </a:r>
              <a:r>
                <a:rPr lang="en-US" sz="1200" dirty="0">
                  <a:solidFill>
                    <a:schemeClr val="accent2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(0,3), </a:t>
              </a:r>
              <a:r>
                <a:rPr lang="en-US" sz="1200" i="1" dirty="0">
                  <a:solidFill>
                    <a:schemeClr val="accent2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H</a:t>
              </a:r>
              <a:r>
                <a:rPr lang="en-US" sz="1200" dirty="0" smtClean="0">
                  <a:solidFill>
                    <a:schemeClr val="accent2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(3,3</a:t>
              </a:r>
              <a:r>
                <a:rPr lang="en-US" sz="1200" dirty="0">
                  <a:solidFill>
                    <a:schemeClr val="accent2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)</a:t>
              </a:r>
              <a:r>
                <a:rPr lang="en-US" sz="1200" dirty="0" smtClean="0">
                  <a:solidFill>
                    <a:schemeClr val="accent2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, </a:t>
              </a:r>
              <a:r>
                <a:rPr lang="is-IS" sz="1200" dirty="0" smtClean="0">
                  <a:solidFill>
                    <a:schemeClr val="accent2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…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s-IS" sz="1200" dirty="0" smtClean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  </a:t>
              </a:r>
              <a:r>
                <a:rPr lang="is-IS" sz="1200" dirty="0" smtClean="0">
                  <a:solidFill>
                    <a:schemeClr val="accent2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…</a:t>
              </a:r>
              <a:endParaRPr lang="en-US" sz="1200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04" name="TextBox 403"/>
            <p:cNvSpPr txBox="1"/>
            <p:nvPr/>
          </p:nvSpPr>
          <p:spPr>
            <a:xfrm>
              <a:off x="5441866" y="1755002"/>
              <a:ext cx="27541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smtClean="0">
                  <a:solidFill>
                    <a:schemeClr val="accent6"/>
                  </a:solidFill>
                </a:rPr>
                <a:t>Redundant &amp; always zeros </a:t>
              </a:r>
              <a:endParaRPr lang="en-US" sz="1400" i="1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408" name="Explosion 1 407"/>
          <p:cNvSpPr/>
          <p:nvPr/>
        </p:nvSpPr>
        <p:spPr bwMode="auto">
          <a:xfrm>
            <a:off x="4966581" y="3271231"/>
            <a:ext cx="3410754" cy="717921"/>
          </a:xfrm>
          <a:prstGeom prst="irregularSeal1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Reduce overhead !!</a:t>
            </a:r>
          </a:p>
        </p:txBody>
      </p:sp>
    </p:spTree>
    <p:extLst>
      <p:ext uri="{BB962C8B-B14F-4D97-AF65-F5344CB8AC3E}">
        <p14:creationId xmlns:p14="http://schemas.microsoft.com/office/powerpoint/2010/main" val="402945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Invocation-Level Power Model</a:t>
            </a:r>
            <a:endParaRPr lang="en-US" dirty="0"/>
          </a:p>
        </p:txBody>
      </p:sp>
      <p:sp>
        <p:nvSpPr>
          <p:cNvPr id="179" name="Rectangle 178"/>
          <p:cNvSpPr/>
          <p:nvPr/>
        </p:nvSpPr>
        <p:spPr bwMode="auto">
          <a:xfrm>
            <a:off x="483657" y="1478858"/>
            <a:ext cx="3666217" cy="462792"/>
          </a:xfrm>
          <a:prstGeom prst="rect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TLM Simulation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0" name="Rectangle 179"/>
          <p:cNvSpPr/>
          <p:nvPr/>
        </p:nvSpPr>
        <p:spPr bwMode="auto">
          <a:xfrm>
            <a:off x="4841925" y="883658"/>
            <a:ext cx="3555909" cy="556840"/>
          </a:xfrm>
          <a:prstGeom prst="rect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Transaction-Level I/O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Activity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 Computation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2" name="Rectangle 181"/>
          <p:cNvSpPr/>
          <p:nvPr/>
        </p:nvSpPr>
        <p:spPr bwMode="auto">
          <a:xfrm>
            <a:off x="4841925" y="3872447"/>
            <a:ext cx="3555909" cy="694268"/>
          </a:xfrm>
          <a:prstGeom prst="rect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Compute Invocation Power</a:t>
            </a:r>
          </a:p>
        </p:txBody>
      </p:sp>
      <p:sp>
        <p:nvSpPr>
          <p:cNvPr id="183" name="Document 182"/>
          <p:cNvSpPr/>
          <p:nvPr/>
        </p:nvSpPr>
        <p:spPr bwMode="auto">
          <a:xfrm>
            <a:off x="4841925" y="1772040"/>
            <a:ext cx="3555909" cy="1745351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189" name="Straight Arrow Connector 188"/>
          <p:cNvCxnSpPr>
            <a:stCxn id="179" idx="2"/>
          </p:cNvCxnSpPr>
          <p:nvPr/>
        </p:nvCxnSpPr>
        <p:spPr bwMode="auto">
          <a:xfrm>
            <a:off x="2316766" y="1941650"/>
            <a:ext cx="0" cy="20020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191" name="Group 190"/>
          <p:cNvGrpSpPr/>
          <p:nvPr/>
        </p:nvGrpSpPr>
        <p:grpSpPr>
          <a:xfrm>
            <a:off x="483657" y="2141852"/>
            <a:ext cx="3666216" cy="1716106"/>
            <a:chOff x="515700" y="1650459"/>
            <a:chExt cx="3666216" cy="1716106"/>
          </a:xfrm>
        </p:grpSpPr>
        <p:sp>
          <p:nvSpPr>
            <p:cNvPr id="192" name="Document 191"/>
            <p:cNvSpPr/>
            <p:nvPr/>
          </p:nvSpPr>
          <p:spPr bwMode="auto">
            <a:xfrm>
              <a:off x="515700" y="1650459"/>
              <a:ext cx="3666216" cy="1716106"/>
            </a:xfrm>
            <a:prstGeom prst="flowChartDocumen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898025" y="1650459"/>
              <a:ext cx="31440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Transaction-Level I/O Trace</a:t>
              </a:r>
              <a:endParaRPr lang="en-US" sz="1400" dirty="0"/>
            </a:p>
          </p:txBody>
        </p:sp>
        <p:grpSp>
          <p:nvGrpSpPr>
            <p:cNvPr id="194" name="Group 193"/>
            <p:cNvGrpSpPr/>
            <p:nvPr/>
          </p:nvGrpSpPr>
          <p:grpSpPr>
            <a:xfrm>
              <a:off x="677214" y="1928599"/>
              <a:ext cx="3473479" cy="1097120"/>
              <a:chOff x="615601" y="1743002"/>
              <a:chExt cx="3473479" cy="1097120"/>
            </a:xfrm>
          </p:grpSpPr>
          <p:cxnSp>
            <p:nvCxnSpPr>
              <p:cNvPr id="195" name="Straight Connector 194"/>
              <p:cNvCxnSpPr/>
              <p:nvPr/>
            </p:nvCxnSpPr>
            <p:spPr bwMode="auto">
              <a:xfrm>
                <a:off x="1081845" y="2280664"/>
                <a:ext cx="2813589" cy="127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196" name="TextBox 195"/>
              <p:cNvSpPr txBox="1"/>
              <p:nvPr/>
            </p:nvSpPr>
            <p:spPr>
              <a:xfrm>
                <a:off x="3456157" y="2593901"/>
                <a:ext cx="63292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cycles</a:t>
                </a:r>
                <a:endParaRPr lang="en-US" sz="1000" dirty="0"/>
              </a:p>
            </p:txBody>
          </p:sp>
          <p:cxnSp>
            <p:nvCxnSpPr>
              <p:cNvPr id="197" name="Straight Connector 196"/>
              <p:cNvCxnSpPr/>
              <p:nvPr/>
            </p:nvCxnSpPr>
            <p:spPr bwMode="auto">
              <a:xfrm>
                <a:off x="1078638" y="1889055"/>
                <a:ext cx="2813589" cy="127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198" name="TextBox 197"/>
              <p:cNvSpPr txBox="1"/>
              <p:nvPr/>
            </p:nvSpPr>
            <p:spPr>
              <a:xfrm>
                <a:off x="615601" y="1743002"/>
                <a:ext cx="54841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MEM</a:t>
                </a:r>
                <a:endParaRPr lang="en-US" sz="1200" dirty="0"/>
              </a:p>
            </p:txBody>
          </p:sp>
          <p:sp>
            <p:nvSpPr>
              <p:cNvPr id="199" name="TextBox 198"/>
              <p:cNvSpPr txBox="1"/>
              <p:nvPr/>
            </p:nvSpPr>
            <p:spPr>
              <a:xfrm>
                <a:off x="665051" y="2142159"/>
                <a:ext cx="63292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HW</a:t>
                </a:r>
                <a:endParaRPr lang="en-US" sz="1200" dirty="0"/>
              </a:p>
            </p:txBody>
          </p:sp>
          <p:grpSp>
            <p:nvGrpSpPr>
              <p:cNvPr id="200" name="Group 199"/>
              <p:cNvGrpSpPr/>
              <p:nvPr/>
            </p:nvGrpSpPr>
            <p:grpSpPr>
              <a:xfrm>
                <a:off x="1342433" y="1884817"/>
                <a:ext cx="992686" cy="724915"/>
                <a:chOff x="1342433" y="1884817"/>
                <a:chExt cx="992686" cy="724915"/>
              </a:xfrm>
            </p:grpSpPr>
            <p:cxnSp>
              <p:nvCxnSpPr>
                <p:cNvPr id="220" name="Straight Connector 219"/>
                <p:cNvCxnSpPr/>
                <p:nvPr/>
              </p:nvCxnSpPr>
              <p:spPr bwMode="auto">
                <a:xfrm>
                  <a:off x="1534838" y="1897522"/>
                  <a:ext cx="0" cy="39584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21" name="Straight Connector 220"/>
                <p:cNvCxnSpPr/>
                <p:nvPr/>
              </p:nvCxnSpPr>
              <p:spPr bwMode="auto">
                <a:xfrm>
                  <a:off x="2000694" y="1889055"/>
                  <a:ext cx="1" cy="404309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22" name="Straight Connector 221"/>
                <p:cNvCxnSpPr/>
                <p:nvPr/>
              </p:nvCxnSpPr>
              <p:spPr bwMode="auto">
                <a:xfrm flipV="1">
                  <a:off x="2255154" y="1884817"/>
                  <a:ext cx="0" cy="408547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23" name="Straight Connector 222"/>
                <p:cNvCxnSpPr/>
                <p:nvPr/>
              </p:nvCxnSpPr>
              <p:spPr bwMode="auto">
                <a:xfrm flipV="1">
                  <a:off x="1342433" y="2280664"/>
                  <a:ext cx="0" cy="32906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24" name="Straight Connector 223"/>
                <p:cNvCxnSpPr/>
                <p:nvPr/>
              </p:nvCxnSpPr>
              <p:spPr bwMode="auto">
                <a:xfrm flipH="1">
                  <a:off x="2255154" y="2295289"/>
                  <a:ext cx="1679" cy="2986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225" name="Rounded Rectangle 224"/>
                <p:cNvSpPr/>
                <p:nvPr/>
              </p:nvSpPr>
              <p:spPr bwMode="auto">
                <a:xfrm rot="16200000">
                  <a:off x="1431371" y="2001809"/>
                  <a:ext cx="212792" cy="169331"/>
                </a:xfrm>
                <a:prstGeom prst="roundRect">
                  <a:avLst>
                    <a:gd name="adj" fmla="val 41667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9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宋体" panose="02010600030101010101" pitchFamily="2" charset="-122"/>
                    </a:rPr>
                    <a:t>1</a:t>
                  </a:r>
                  <a:endParaRPr kumimoji="0" lang="en-US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26" name="Rounded Rectangle 225"/>
                <p:cNvSpPr/>
                <p:nvPr/>
              </p:nvSpPr>
              <p:spPr bwMode="auto">
                <a:xfrm rot="16200000">
                  <a:off x="1897014" y="2001809"/>
                  <a:ext cx="212792" cy="169331"/>
                </a:xfrm>
                <a:prstGeom prst="roundRect">
                  <a:avLst>
                    <a:gd name="adj" fmla="val 41667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9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宋体" panose="02010600030101010101" pitchFamily="2" charset="-122"/>
                    </a:rPr>
                    <a:t>2</a:t>
                  </a:r>
                </a:p>
              </p:txBody>
            </p:sp>
            <p:sp>
              <p:nvSpPr>
                <p:cNvPr id="227" name="Rounded Rectangle 226"/>
                <p:cNvSpPr/>
                <p:nvPr/>
              </p:nvSpPr>
              <p:spPr bwMode="auto">
                <a:xfrm rot="16200000">
                  <a:off x="2144058" y="2002460"/>
                  <a:ext cx="212792" cy="169331"/>
                </a:xfrm>
                <a:prstGeom prst="roundRect">
                  <a:avLst>
                    <a:gd name="adj" fmla="val 41667"/>
                  </a:avLst>
                </a:prstGeom>
                <a:solidFill>
                  <a:schemeClr val="accent4">
                    <a:lumMod val="50000"/>
                    <a:lumOff val="5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9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宋体" panose="02010600030101010101" pitchFamily="2" charset="-122"/>
                    </a:rPr>
                    <a:t>3</a:t>
                  </a:r>
                  <a:endParaRPr kumimoji="0" lang="en-US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cxnSp>
            <p:nvCxnSpPr>
              <p:cNvPr id="201" name="Straight Connector 200"/>
              <p:cNvCxnSpPr/>
              <p:nvPr/>
            </p:nvCxnSpPr>
            <p:spPr bwMode="auto">
              <a:xfrm>
                <a:off x="1072806" y="2597032"/>
                <a:ext cx="2813589" cy="127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202" name="TextBox 201"/>
              <p:cNvSpPr txBox="1"/>
              <p:nvPr/>
            </p:nvSpPr>
            <p:spPr>
              <a:xfrm>
                <a:off x="624850" y="2454223"/>
                <a:ext cx="63292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CPU</a:t>
                </a:r>
                <a:endParaRPr lang="en-US" sz="1200" dirty="0"/>
              </a:p>
            </p:txBody>
          </p:sp>
          <p:grpSp>
            <p:nvGrpSpPr>
              <p:cNvPr id="203" name="Group 202"/>
              <p:cNvGrpSpPr/>
              <p:nvPr/>
            </p:nvGrpSpPr>
            <p:grpSpPr>
              <a:xfrm>
                <a:off x="2702572" y="1884823"/>
                <a:ext cx="992686" cy="724915"/>
                <a:chOff x="1342433" y="1884817"/>
                <a:chExt cx="992686" cy="724915"/>
              </a:xfrm>
            </p:grpSpPr>
            <p:cxnSp>
              <p:nvCxnSpPr>
                <p:cNvPr id="212" name="Straight Connector 211"/>
                <p:cNvCxnSpPr/>
                <p:nvPr/>
              </p:nvCxnSpPr>
              <p:spPr bwMode="auto">
                <a:xfrm>
                  <a:off x="1534838" y="1897522"/>
                  <a:ext cx="0" cy="39584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13" name="Straight Connector 212"/>
                <p:cNvCxnSpPr/>
                <p:nvPr/>
              </p:nvCxnSpPr>
              <p:spPr bwMode="auto">
                <a:xfrm>
                  <a:off x="2000694" y="1889055"/>
                  <a:ext cx="1" cy="404309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14" name="Straight Connector 213"/>
                <p:cNvCxnSpPr/>
                <p:nvPr/>
              </p:nvCxnSpPr>
              <p:spPr bwMode="auto">
                <a:xfrm flipV="1">
                  <a:off x="2255154" y="1884817"/>
                  <a:ext cx="0" cy="408547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15" name="Straight Connector 214"/>
                <p:cNvCxnSpPr/>
                <p:nvPr/>
              </p:nvCxnSpPr>
              <p:spPr bwMode="auto">
                <a:xfrm flipV="1">
                  <a:off x="1342433" y="2280664"/>
                  <a:ext cx="0" cy="32906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16" name="Straight Connector 215"/>
                <p:cNvCxnSpPr/>
                <p:nvPr/>
              </p:nvCxnSpPr>
              <p:spPr bwMode="auto">
                <a:xfrm flipH="1">
                  <a:off x="2256834" y="2295289"/>
                  <a:ext cx="1" cy="314443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217" name="Rounded Rectangle 216"/>
                <p:cNvSpPr/>
                <p:nvPr/>
              </p:nvSpPr>
              <p:spPr bwMode="auto">
                <a:xfrm rot="16200000">
                  <a:off x="1431371" y="2001809"/>
                  <a:ext cx="212792" cy="169331"/>
                </a:xfrm>
                <a:prstGeom prst="roundRect">
                  <a:avLst>
                    <a:gd name="adj" fmla="val 41667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900" b="1" dirty="0">
                      <a:solidFill>
                        <a:srgbClr val="00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rPr>
                    <a:t>3</a:t>
                  </a:r>
                  <a:endParaRPr kumimoji="0" lang="en-US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18" name="Rounded Rectangle 217"/>
                <p:cNvSpPr/>
                <p:nvPr/>
              </p:nvSpPr>
              <p:spPr bwMode="auto">
                <a:xfrm rot="16200000">
                  <a:off x="1897014" y="2001809"/>
                  <a:ext cx="212792" cy="169331"/>
                </a:xfrm>
                <a:prstGeom prst="roundRect">
                  <a:avLst>
                    <a:gd name="adj" fmla="val 41667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900" b="1" dirty="0">
                      <a:solidFill>
                        <a:srgbClr val="00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rPr>
                    <a:t>4</a:t>
                  </a:r>
                  <a:endParaRPr kumimoji="0" lang="en-US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19" name="Rounded Rectangle 218"/>
                <p:cNvSpPr/>
                <p:nvPr/>
              </p:nvSpPr>
              <p:spPr bwMode="auto">
                <a:xfrm rot="16200000">
                  <a:off x="2144058" y="2002460"/>
                  <a:ext cx="212792" cy="169331"/>
                </a:xfrm>
                <a:prstGeom prst="roundRect">
                  <a:avLst>
                    <a:gd name="adj" fmla="val 41667"/>
                  </a:avLst>
                </a:prstGeom>
                <a:solidFill>
                  <a:schemeClr val="accent4">
                    <a:lumMod val="50000"/>
                    <a:lumOff val="5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900" b="1" dirty="0">
                      <a:solidFill>
                        <a:srgbClr val="00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rPr>
                    <a:t>7</a:t>
                  </a:r>
                  <a:endParaRPr kumimoji="0" lang="en-US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cxnSp>
            <p:nvCxnSpPr>
              <p:cNvPr id="204" name="Straight Arrow Connector 203"/>
              <p:cNvCxnSpPr/>
              <p:nvPr/>
            </p:nvCxnSpPr>
            <p:spPr bwMode="auto">
              <a:xfrm>
                <a:off x="1340754" y="2291141"/>
                <a:ext cx="914400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" name="Straight Arrow Connector 204"/>
              <p:cNvCxnSpPr/>
              <p:nvPr/>
            </p:nvCxnSpPr>
            <p:spPr bwMode="auto">
              <a:xfrm>
                <a:off x="2699217" y="2285811"/>
                <a:ext cx="914400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206" name="TextBox 205"/>
              <p:cNvSpPr txBox="1"/>
              <p:nvPr/>
            </p:nvSpPr>
            <p:spPr>
              <a:xfrm>
                <a:off x="1437686" y="2243675"/>
                <a:ext cx="70697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 smtClean="0"/>
                  <a:t>HW_SIM()</a:t>
                </a:r>
                <a:endParaRPr lang="en-US" sz="800" dirty="0"/>
              </a:p>
            </p:txBody>
          </p:sp>
          <p:sp>
            <p:nvSpPr>
              <p:cNvPr id="207" name="TextBox 206"/>
              <p:cNvSpPr txBox="1"/>
              <p:nvPr/>
            </p:nvSpPr>
            <p:spPr>
              <a:xfrm>
                <a:off x="2817563" y="2243033"/>
                <a:ext cx="70697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 smtClean="0"/>
                  <a:t>HW_SIM()</a:t>
                </a:r>
                <a:endParaRPr lang="en-US" sz="800" dirty="0"/>
              </a:p>
            </p:txBody>
          </p:sp>
          <p:sp>
            <p:nvSpPr>
              <p:cNvPr id="208" name="TextBox 207"/>
              <p:cNvSpPr txBox="1"/>
              <p:nvPr/>
            </p:nvSpPr>
            <p:spPr>
              <a:xfrm rot="16200000">
                <a:off x="1124987" y="2371502"/>
                <a:ext cx="248972" cy="12311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800" dirty="0" smtClean="0"/>
                  <a:t>Start</a:t>
                </a:r>
                <a:endParaRPr lang="en-US" sz="800" dirty="0"/>
              </a:p>
            </p:txBody>
          </p:sp>
          <p:sp>
            <p:nvSpPr>
              <p:cNvPr id="209" name="TextBox 208"/>
              <p:cNvSpPr txBox="1"/>
              <p:nvPr/>
            </p:nvSpPr>
            <p:spPr>
              <a:xfrm rot="16200000">
                <a:off x="2037098" y="2389045"/>
                <a:ext cx="248972" cy="12311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800" dirty="0" smtClean="0"/>
                  <a:t>Done</a:t>
                </a:r>
                <a:endParaRPr lang="en-US" sz="800" dirty="0"/>
              </a:p>
            </p:txBody>
          </p:sp>
          <p:sp>
            <p:nvSpPr>
              <p:cNvPr id="210" name="TextBox 209"/>
              <p:cNvSpPr txBox="1"/>
              <p:nvPr/>
            </p:nvSpPr>
            <p:spPr>
              <a:xfrm rot="16200000">
                <a:off x="2472285" y="2380020"/>
                <a:ext cx="248972" cy="12311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800" dirty="0" smtClean="0"/>
                  <a:t>Start</a:t>
                </a:r>
                <a:endParaRPr lang="en-US" sz="800" dirty="0"/>
              </a:p>
            </p:txBody>
          </p:sp>
          <p:sp>
            <p:nvSpPr>
              <p:cNvPr id="211" name="TextBox 210"/>
              <p:cNvSpPr txBox="1"/>
              <p:nvPr/>
            </p:nvSpPr>
            <p:spPr>
              <a:xfrm rot="16200000">
                <a:off x="3384396" y="2397563"/>
                <a:ext cx="248972" cy="12311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800" dirty="0" smtClean="0"/>
                  <a:t>Done</a:t>
                </a:r>
                <a:endParaRPr lang="en-US" sz="800" dirty="0"/>
              </a:p>
            </p:txBody>
          </p:sp>
        </p:grpSp>
      </p:grpSp>
      <p:cxnSp>
        <p:nvCxnSpPr>
          <p:cNvPr id="229" name="Straight Arrow Connector 228"/>
          <p:cNvCxnSpPr>
            <a:stCxn id="180" idx="2"/>
            <a:endCxn id="183" idx="0"/>
          </p:cNvCxnSpPr>
          <p:nvPr/>
        </p:nvCxnSpPr>
        <p:spPr bwMode="auto">
          <a:xfrm>
            <a:off x="6619880" y="1440498"/>
            <a:ext cx="0" cy="33154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33" name="Document 293"/>
          <p:cNvSpPr/>
          <p:nvPr/>
        </p:nvSpPr>
        <p:spPr bwMode="auto">
          <a:xfrm>
            <a:off x="4841925" y="4925169"/>
            <a:ext cx="3555909" cy="1356455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1476"/>
              <a:gd name="connsiteX1" fmla="*/ 21600 w 21600"/>
              <a:gd name="connsiteY1" fmla="*/ 0 h 21476"/>
              <a:gd name="connsiteX2" fmla="*/ 21600 w 21600"/>
              <a:gd name="connsiteY2" fmla="*/ 18397 h 21476"/>
              <a:gd name="connsiteX3" fmla="*/ 0 w 21600"/>
              <a:gd name="connsiteY3" fmla="*/ 20172 h 21476"/>
              <a:gd name="connsiteX4" fmla="*/ 0 w 21600"/>
              <a:gd name="connsiteY4" fmla="*/ 0 h 21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1476">
                <a:moveTo>
                  <a:pt x="0" y="0"/>
                </a:moveTo>
                <a:lnTo>
                  <a:pt x="21600" y="0"/>
                </a:lnTo>
                <a:lnTo>
                  <a:pt x="21600" y="18397"/>
                </a:lnTo>
                <a:cubicBezTo>
                  <a:pt x="10800" y="18397"/>
                  <a:pt x="10800" y="23922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34" name="Group 233"/>
          <p:cNvGrpSpPr/>
          <p:nvPr/>
        </p:nvGrpSpPr>
        <p:grpSpPr>
          <a:xfrm>
            <a:off x="5172840" y="4893396"/>
            <a:ext cx="2641437" cy="1211891"/>
            <a:chOff x="5486794" y="4137224"/>
            <a:chExt cx="3276206" cy="1211891"/>
          </a:xfrm>
        </p:grpSpPr>
        <p:grpSp>
          <p:nvGrpSpPr>
            <p:cNvPr id="235" name="Group 234"/>
            <p:cNvGrpSpPr/>
            <p:nvPr/>
          </p:nvGrpSpPr>
          <p:grpSpPr>
            <a:xfrm>
              <a:off x="5486794" y="4343400"/>
              <a:ext cx="3276206" cy="1005715"/>
              <a:chOff x="5486794" y="4572000"/>
              <a:chExt cx="3276206" cy="1005715"/>
            </a:xfrm>
          </p:grpSpPr>
          <p:grpSp>
            <p:nvGrpSpPr>
              <p:cNvPr id="237" name="Group 236"/>
              <p:cNvGrpSpPr/>
              <p:nvPr/>
            </p:nvGrpSpPr>
            <p:grpSpPr>
              <a:xfrm>
                <a:off x="5486794" y="4572000"/>
                <a:ext cx="3276206" cy="1005715"/>
                <a:chOff x="6129078" y="5181600"/>
                <a:chExt cx="3510220" cy="1172921"/>
              </a:xfrm>
            </p:grpSpPr>
            <p:cxnSp>
              <p:nvCxnSpPr>
                <p:cNvPr id="247" name="Straight Arrow Connector 246"/>
                <p:cNvCxnSpPr/>
                <p:nvPr/>
              </p:nvCxnSpPr>
              <p:spPr bwMode="auto">
                <a:xfrm>
                  <a:off x="6621732" y="6096001"/>
                  <a:ext cx="2935923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248" name="TextBox 247"/>
                <p:cNvSpPr txBox="1"/>
                <p:nvPr/>
              </p:nvSpPr>
              <p:spPr>
                <a:xfrm>
                  <a:off x="8730867" y="6031469"/>
                  <a:ext cx="908431" cy="3230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Invoc.</a:t>
                  </a:r>
                  <a:endParaRPr lang="en-US" sz="1200" dirty="0"/>
                </a:p>
              </p:txBody>
            </p:sp>
            <p:sp>
              <p:nvSpPr>
                <p:cNvPr id="249" name="TextBox 248"/>
                <p:cNvSpPr txBox="1"/>
                <p:nvPr/>
              </p:nvSpPr>
              <p:spPr>
                <a:xfrm>
                  <a:off x="6129078" y="5226692"/>
                  <a:ext cx="678132" cy="3230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mW</a:t>
                  </a:r>
                  <a:endParaRPr lang="en-US" sz="1200" dirty="0"/>
                </a:p>
              </p:txBody>
            </p:sp>
            <p:cxnSp>
              <p:nvCxnSpPr>
                <p:cNvPr id="250" name="Straight Arrow Connector 249"/>
                <p:cNvCxnSpPr/>
                <p:nvPr/>
              </p:nvCxnSpPr>
              <p:spPr bwMode="auto">
                <a:xfrm flipV="1">
                  <a:off x="6621732" y="5181600"/>
                  <a:ext cx="0" cy="914400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</p:grpSp>
          <p:cxnSp>
            <p:nvCxnSpPr>
              <p:cNvPr id="238" name="Straight Connector 237"/>
              <p:cNvCxnSpPr/>
              <p:nvPr/>
            </p:nvCxnSpPr>
            <p:spPr bwMode="auto">
              <a:xfrm>
                <a:off x="5943600" y="5181600"/>
                <a:ext cx="152400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9" name="Straight Connector 238"/>
              <p:cNvCxnSpPr/>
              <p:nvPr/>
            </p:nvCxnSpPr>
            <p:spPr bwMode="auto">
              <a:xfrm flipV="1">
                <a:off x="6096000" y="4800600"/>
                <a:ext cx="0" cy="381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40" name="Straight Connector 239"/>
              <p:cNvCxnSpPr/>
              <p:nvPr/>
            </p:nvCxnSpPr>
            <p:spPr bwMode="auto">
              <a:xfrm>
                <a:off x="6096000" y="4800600"/>
                <a:ext cx="1219200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41" name="Straight Connector 240"/>
              <p:cNvCxnSpPr/>
              <p:nvPr/>
            </p:nvCxnSpPr>
            <p:spPr bwMode="auto">
              <a:xfrm flipV="1">
                <a:off x="7306733" y="4800600"/>
                <a:ext cx="0" cy="2286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42" name="Straight Connector 241"/>
              <p:cNvCxnSpPr/>
              <p:nvPr/>
            </p:nvCxnSpPr>
            <p:spPr bwMode="auto">
              <a:xfrm>
                <a:off x="7315200" y="5029200"/>
                <a:ext cx="1219200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43" name="Straight Connector 242"/>
              <p:cNvCxnSpPr/>
              <p:nvPr/>
            </p:nvCxnSpPr>
            <p:spPr bwMode="auto">
              <a:xfrm flipV="1">
                <a:off x="8534400" y="50292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44" name="Straight Connector 243"/>
              <p:cNvCxnSpPr/>
              <p:nvPr/>
            </p:nvCxnSpPr>
            <p:spPr bwMode="auto">
              <a:xfrm>
                <a:off x="6096000" y="4739515"/>
                <a:ext cx="0" cy="62975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ot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45" name="Straight Connector 244"/>
              <p:cNvCxnSpPr/>
              <p:nvPr/>
            </p:nvCxnSpPr>
            <p:spPr bwMode="auto">
              <a:xfrm>
                <a:off x="7315200" y="4739515"/>
                <a:ext cx="0" cy="62975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ot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46" name="Straight Connector 245"/>
              <p:cNvCxnSpPr/>
              <p:nvPr/>
            </p:nvCxnSpPr>
            <p:spPr bwMode="auto">
              <a:xfrm>
                <a:off x="8534400" y="4739515"/>
                <a:ext cx="0" cy="62975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ot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36" name="TextBox 235"/>
            <p:cNvSpPr txBox="1"/>
            <p:nvPr/>
          </p:nvSpPr>
          <p:spPr>
            <a:xfrm>
              <a:off x="5998796" y="4137224"/>
              <a:ext cx="2362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Invoc. Power Trace</a:t>
              </a:r>
              <a:endParaRPr lang="en-US" sz="1400" dirty="0"/>
            </a:p>
          </p:txBody>
        </p:sp>
      </p:grpSp>
      <p:cxnSp>
        <p:nvCxnSpPr>
          <p:cNvPr id="251" name="Straight Arrow Connector 250"/>
          <p:cNvCxnSpPr>
            <a:stCxn id="182" idx="2"/>
          </p:cNvCxnSpPr>
          <p:nvPr/>
        </p:nvCxnSpPr>
        <p:spPr bwMode="auto">
          <a:xfrm>
            <a:off x="6619880" y="4566715"/>
            <a:ext cx="0" cy="37923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65" name="Rectangle 264"/>
          <p:cNvSpPr/>
          <p:nvPr/>
        </p:nvSpPr>
        <p:spPr>
          <a:xfrm>
            <a:off x="5498091" y="4106436"/>
            <a:ext cx="2276482" cy="421414"/>
          </a:xfrm>
          <a:prstGeom prst="rect">
            <a:avLst/>
          </a:prstGeom>
        </p:spPr>
        <p:txBody>
          <a:bodyPr wrap="none" lIns="82058" tIns="41029" rIns="82058" bIns="41029">
            <a:spAutoFit/>
          </a:bodyPr>
          <a:lstStyle/>
          <a:p>
            <a:r>
              <a:rPr lang="en-US" sz="2200" i="1" dirty="0">
                <a:cs typeface="Times New Roman" panose="02020603050405020304" pitchFamily="18" charset="0"/>
              </a:rPr>
              <a:t>P</a:t>
            </a:r>
            <a:r>
              <a:rPr lang="en-US" sz="2200" i="1" baseline="-25000" dirty="0">
                <a:cs typeface="Times New Roman" panose="02020603050405020304" pitchFamily="18" charset="0"/>
              </a:rPr>
              <a:t>invoc</a:t>
            </a:r>
            <a:r>
              <a:rPr lang="en-US" sz="2200" dirty="0">
                <a:cs typeface="Times New Roman" panose="02020603050405020304" pitchFamily="18" charset="0"/>
              </a:rPr>
              <a:t> </a:t>
            </a:r>
            <a:r>
              <a:rPr lang="en-US" sz="2200" dirty="0">
                <a:ea typeface="ＭＳ ゴシック"/>
                <a:cs typeface="Times New Roman" panose="02020603050405020304" pitchFamily="18" charset="0"/>
              </a:rPr>
              <a:t>≅</a:t>
            </a:r>
            <a:r>
              <a:rPr lang="en-US" sz="2200" dirty="0">
                <a:cs typeface="Times New Roman" panose="02020603050405020304" pitchFamily="18" charset="0"/>
              </a:rPr>
              <a:t> </a:t>
            </a:r>
            <a:r>
              <a:rPr lang="en-US" sz="2200" i="1" dirty="0">
                <a:cs typeface="Times New Roman" panose="02020603050405020304" pitchFamily="18" charset="0"/>
              </a:rPr>
              <a:t>f</a:t>
            </a:r>
            <a:r>
              <a:rPr lang="en-US" sz="2200" i="1" baseline="-25000" dirty="0">
                <a:cs typeface="Times New Roman" panose="02020603050405020304" pitchFamily="18" charset="0"/>
              </a:rPr>
              <a:t>invoc</a:t>
            </a:r>
            <a:r>
              <a:rPr lang="en-US" sz="2200" dirty="0">
                <a:cs typeface="Times New Roman" panose="02020603050405020304" pitchFamily="18" charset="0"/>
              </a:rPr>
              <a:t>(A(t))</a:t>
            </a:r>
          </a:p>
        </p:txBody>
      </p:sp>
      <p:sp>
        <p:nvSpPr>
          <p:cNvPr id="283" name="Double Bracket 282"/>
          <p:cNvSpPr/>
          <p:nvPr/>
        </p:nvSpPr>
        <p:spPr bwMode="auto">
          <a:xfrm>
            <a:off x="5472608" y="2393189"/>
            <a:ext cx="2590799" cy="708153"/>
          </a:xfrm>
          <a:prstGeom prst="bracketPair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i="1" dirty="0" smtClean="0">
                <a:latin typeface="Arial" panose="020B0604020202020204" pitchFamily="34" charset="0"/>
                <a:ea typeface="宋体" panose="02010600030101010101" pitchFamily="2" charset="-122"/>
              </a:rPr>
              <a:t>  H</a:t>
            </a:r>
            <a:r>
              <a:rPr lang="en-US" sz="1200" dirty="0" smtClean="0">
                <a:latin typeface="Arial" panose="020B0604020202020204" pitchFamily="34" charset="0"/>
                <a:ea typeface="宋体" panose="02010600030101010101" pitchFamily="2" charset="-122"/>
              </a:rPr>
              <a:t>(0,1</a:t>
            </a:r>
            <a:r>
              <a:rPr lang="en-US" sz="1200" dirty="0">
                <a:latin typeface="Arial" panose="020B0604020202020204" pitchFamily="34" charset="0"/>
                <a:ea typeface="宋体" panose="02010600030101010101" pitchFamily="2" charset="-122"/>
              </a:rPr>
              <a:t>)</a:t>
            </a:r>
            <a:r>
              <a:rPr lang="en-US" sz="1200" dirty="0" smtClean="0">
                <a:latin typeface="Arial" panose="020B0604020202020204" pitchFamily="34" charset="0"/>
                <a:ea typeface="宋体" panose="02010600030101010101" pitchFamily="2" charset="-122"/>
              </a:rPr>
              <a:t>, </a:t>
            </a:r>
            <a:r>
              <a:rPr lang="en-US" sz="1200" i="1" dirty="0">
                <a:latin typeface="Arial" panose="020B0604020202020204" pitchFamily="34" charset="0"/>
                <a:ea typeface="宋体" panose="02010600030101010101" pitchFamily="2" charset="-122"/>
              </a:rPr>
              <a:t>H</a:t>
            </a:r>
            <a:r>
              <a:rPr lang="en-US" sz="1200" dirty="0" smtClean="0">
                <a:latin typeface="Arial" panose="020B0604020202020204" pitchFamily="34" charset="0"/>
                <a:ea typeface="宋体" panose="02010600030101010101" pitchFamily="2" charset="-122"/>
              </a:rPr>
              <a:t>(2,3)</a:t>
            </a:r>
            <a:r>
              <a:rPr lang="en-US" sz="1200" dirty="0">
                <a:latin typeface="Arial" panose="020B0604020202020204" pitchFamily="34" charset="0"/>
                <a:ea typeface="宋体" panose="02010600030101010101" pitchFamily="2" charset="-122"/>
              </a:rPr>
              <a:t>, </a:t>
            </a:r>
            <a:r>
              <a:rPr lang="en-US" sz="1200" i="1" dirty="0">
                <a:latin typeface="Arial" panose="020B0604020202020204" pitchFamily="34" charset="0"/>
                <a:ea typeface="宋体" panose="02010600030101010101" pitchFamily="2" charset="-122"/>
              </a:rPr>
              <a:t>H</a:t>
            </a:r>
            <a:r>
              <a:rPr lang="en-US" sz="1200" dirty="0" smtClean="0">
                <a:latin typeface="Arial" panose="020B0604020202020204" pitchFamily="34" charset="0"/>
                <a:ea typeface="宋体" panose="02010600030101010101" pitchFamily="2" charset="-122"/>
              </a:rPr>
              <a:t>(4, 4), </a:t>
            </a:r>
            <a:r>
              <a:rPr lang="is-IS" sz="1200" dirty="0" smtClean="0">
                <a:latin typeface="Arial" panose="020B0604020202020204" pitchFamily="34" charset="0"/>
                <a:ea typeface="宋体" panose="02010600030101010101" pitchFamily="2" charset="-122"/>
              </a:rPr>
              <a:t>…</a:t>
            </a:r>
            <a:r>
              <a:rPr lang="en-US" sz="1200" dirty="0" smtClean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i="1" dirty="0" smtClean="0">
                <a:latin typeface="Arial" panose="020B0604020202020204" pitchFamily="34" charset="0"/>
                <a:ea typeface="宋体" panose="02010600030101010101" pitchFamily="2" charset="-122"/>
              </a:rPr>
              <a:t>  H</a:t>
            </a:r>
            <a:r>
              <a:rPr lang="en-US" sz="1200" dirty="0" smtClean="0">
                <a:latin typeface="Arial" panose="020B0604020202020204" pitchFamily="34" charset="0"/>
                <a:ea typeface="宋体" panose="02010600030101010101" pitchFamily="2" charset="-122"/>
              </a:rPr>
              <a:t>(1,2), </a:t>
            </a:r>
            <a:r>
              <a:rPr lang="en-US" sz="1200" i="1" dirty="0">
                <a:latin typeface="Arial" panose="020B0604020202020204" pitchFamily="34" charset="0"/>
                <a:ea typeface="宋体" panose="02010600030101010101" pitchFamily="2" charset="-122"/>
              </a:rPr>
              <a:t>H</a:t>
            </a:r>
            <a:r>
              <a:rPr lang="en-US" sz="1200" dirty="0" smtClean="0">
                <a:latin typeface="Arial" panose="020B0604020202020204" pitchFamily="34" charset="0"/>
                <a:ea typeface="宋体" panose="02010600030101010101" pitchFamily="2" charset="-122"/>
              </a:rPr>
              <a:t>(3,4)</a:t>
            </a:r>
            <a:r>
              <a:rPr lang="en-US" sz="1200" dirty="0">
                <a:latin typeface="Arial" panose="020B0604020202020204" pitchFamily="34" charset="0"/>
                <a:ea typeface="宋体" panose="02010600030101010101" pitchFamily="2" charset="-122"/>
              </a:rPr>
              <a:t>, </a:t>
            </a:r>
            <a:r>
              <a:rPr lang="en-US" sz="1200" i="1" dirty="0">
                <a:latin typeface="Arial" panose="020B0604020202020204" pitchFamily="34" charset="0"/>
                <a:ea typeface="宋体" panose="02010600030101010101" pitchFamily="2" charset="-122"/>
              </a:rPr>
              <a:t>H</a:t>
            </a:r>
            <a:r>
              <a:rPr lang="en-US" sz="1200" dirty="0" smtClean="0">
                <a:latin typeface="Arial" panose="020B0604020202020204" pitchFamily="34" charset="0"/>
                <a:ea typeface="宋体" panose="02010600030101010101" pitchFamily="2" charset="-122"/>
              </a:rPr>
              <a:t>(4, 6)</a:t>
            </a:r>
            <a:r>
              <a:rPr lang="en-US" sz="1200" dirty="0">
                <a:latin typeface="Arial" panose="020B0604020202020204" pitchFamily="34" charset="0"/>
                <a:ea typeface="宋体" panose="02010600030101010101" pitchFamily="2" charset="-122"/>
              </a:rPr>
              <a:t>, </a:t>
            </a:r>
            <a:r>
              <a:rPr lang="is-IS" sz="1200" dirty="0" smtClean="0">
                <a:latin typeface="Arial" panose="020B0604020202020204" pitchFamily="34" charset="0"/>
                <a:ea typeface="宋体" panose="02010600030101010101" pitchFamily="2" charset="-122"/>
              </a:rPr>
              <a:t>…</a:t>
            </a:r>
            <a:endParaRPr lang="en-US" sz="1200" dirty="0" smtClean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200" i="1" u="none" strike="noStrike" cap="none" normalizeH="0" dirty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kumimoji="0" lang="en-US" sz="1200" i="1" u="none" strike="noStrike" cap="none" normalizeH="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kumimoji="0" lang="en-US" sz="1200" i="1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H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(0,3),</a:t>
            </a:r>
            <a:r>
              <a:rPr lang="en-US" sz="1200" i="1" dirty="0">
                <a:latin typeface="Arial" panose="020B0604020202020204" pitchFamily="34" charset="0"/>
                <a:ea typeface="宋体" panose="02010600030101010101" pitchFamily="2" charset="-122"/>
              </a:rPr>
              <a:t> H</a:t>
            </a:r>
            <a:r>
              <a:rPr lang="en-US" sz="1200" dirty="0" smtClean="0">
                <a:latin typeface="Arial" panose="020B0604020202020204" pitchFamily="34" charset="0"/>
                <a:ea typeface="宋体" panose="02010600030101010101" pitchFamily="2" charset="-122"/>
              </a:rPr>
              <a:t>(3,7)</a:t>
            </a:r>
            <a:r>
              <a:rPr lang="en-US" sz="1200" dirty="0">
                <a:latin typeface="Arial" panose="020B0604020202020204" pitchFamily="34" charset="0"/>
                <a:ea typeface="宋体" panose="02010600030101010101" pitchFamily="2" charset="-122"/>
              </a:rPr>
              <a:t>, </a:t>
            </a:r>
            <a:r>
              <a:rPr lang="en-US" sz="1200" i="1" dirty="0">
                <a:latin typeface="Arial" panose="020B0604020202020204" pitchFamily="34" charset="0"/>
                <a:ea typeface="宋体" panose="02010600030101010101" pitchFamily="2" charset="-122"/>
              </a:rPr>
              <a:t>H</a:t>
            </a:r>
            <a:r>
              <a:rPr lang="en-US" sz="1200" dirty="0" smtClean="0">
                <a:latin typeface="Arial" panose="020B0604020202020204" pitchFamily="34" charset="0"/>
                <a:ea typeface="宋体" panose="02010600030101010101" pitchFamily="2" charset="-122"/>
              </a:rPr>
              <a:t>(7,10)</a:t>
            </a:r>
            <a:r>
              <a:rPr lang="en-US" sz="1200" dirty="0">
                <a:latin typeface="Arial" panose="020B0604020202020204" pitchFamily="34" charset="0"/>
                <a:ea typeface="宋体" panose="02010600030101010101" pitchFamily="2" charset="-122"/>
              </a:rPr>
              <a:t>, </a:t>
            </a:r>
            <a:r>
              <a:rPr lang="is-IS" sz="1200" dirty="0" smtClean="0">
                <a:latin typeface="Arial" panose="020B0604020202020204" pitchFamily="34" charset="0"/>
                <a:ea typeface="宋体" panose="02010600030101010101" pitchFamily="2" charset="-122"/>
              </a:rPr>
              <a:t>…</a:t>
            </a:r>
            <a:endParaRPr 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120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303" name="Straight Arrow Connector 302"/>
          <p:cNvCxnSpPr/>
          <p:nvPr/>
        </p:nvCxnSpPr>
        <p:spPr bwMode="auto">
          <a:xfrm>
            <a:off x="5433444" y="2282019"/>
            <a:ext cx="2590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04" name="TextBox 303"/>
          <p:cNvSpPr txBox="1"/>
          <p:nvPr/>
        </p:nvSpPr>
        <p:spPr>
          <a:xfrm>
            <a:off x="7068887" y="2046887"/>
            <a:ext cx="1262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Invocations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4805563" y="1753302"/>
            <a:ext cx="3671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Transaction-Level I/O Activity Vector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08" name="TextBox 307"/>
          <p:cNvSpPr txBox="1"/>
          <p:nvPr/>
        </p:nvSpPr>
        <p:spPr>
          <a:xfrm rot="16200000">
            <a:off x="4883404" y="2551365"/>
            <a:ext cx="7032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Trans</a:t>
            </a:r>
            <a:r>
              <a:rPr lang="en-US" sz="1100" b="1" dirty="0" smtClean="0">
                <a:solidFill>
                  <a:srgbClr val="FF0000"/>
                </a:solidFill>
              </a:rPr>
              <a:t>. </a:t>
            </a:r>
            <a:endParaRPr lang="en-US" sz="1100" b="1" dirty="0">
              <a:solidFill>
                <a:srgbClr val="FF0000"/>
              </a:solidFill>
            </a:endParaRPr>
          </a:p>
        </p:txBody>
      </p:sp>
      <p:cxnSp>
        <p:nvCxnSpPr>
          <p:cNvPr id="309" name="Straight Arrow Connector 308"/>
          <p:cNvCxnSpPr/>
          <p:nvPr/>
        </p:nvCxnSpPr>
        <p:spPr bwMode="auto">
          <a:xfrm flipH="1">
            <a:off x="5377292" y="2416579"/>
            <a:ext cx="8310" cy="66621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8" name="Elbow Connector 317"/>
          <p:cNvCxnSpPr>
            <a:stCxn id="192" idx="3"/>
            <a:endCxn id="180" idx="1"/>
          </p:cNvCxnSpPr>
          <p:nvPr/>
        </p:nvCxnSpPr>
        <p:spPr bwMode="auto">
          <a:xfrm flipV="1">
            <a:off x="4149873" y="1162078"/>
            <a:ext cx="692052" cy="1837827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26" name="Straight Arrow Connector 325"/>
          <p:cNvCxnSpPr>
            <a:stCxn id="183" idx="2"/>
            <a:endCxn id="182" idx="0"/>
          </p:cNvCxnSpPr>
          <p:nvPr/>
        </p:nvCxnSpPr>
        <p:spPr bwMode="auto">
          <a:xfrm>
            <a:off x="6619880" y="3402004"/>
            <a:ext cx="0" cy="47044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29" name="TextBox 328"/>
          <p:cNvSpPr txBox="1"/>
          <p:nvPr/>
        </p:nvSpPr>
        <p:spPr>
          <a:xfrm>
            <a:off x="483656" y="4186505"/>
            <a:ext cx="4144173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Transaction-level  I/O activity vector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Reduce overhead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Problem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W</a:t>
            </a:r>
            <a:r>
              <a:rPr lang="en-US" dirty="0" smtClean="0"/>
              <a:t>orst </a:t>
            </a:r>
            <a:r>
              <a:rPr lang="en-US" dirty="0"/>
              <a:t>case </a:t>
            </a:r>
            <a:r>
              <a:rPr lang="en-US" dirty="0" smtClean="0"/>
              <a:t>dimension</a:t>
            </a:r>
          </a:p>
          <a:p>
            <a:pPr marL="742950" lvl="1" indent="-285750">
              <a:buFont typeface="Wingdings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eneralization </a:t>
            </a:r>
            <a:r>
              <a:rPr lang="en-US" dirty="0">
                <a:solidFill>
                  <a:srgbClr val="FF0000"/>
                </a:solidFill>
              </a:rPr>
              <a:t>errors</a:t>
            </a:r>
          </a:p>
          <a:p>
            <a:endParaRPr lang="en-US" dirty="0"/>
          </a:p>
        </p:txBody>
      </p:sp>
      <p:sp>
        <p:nvSpPr>
          <p:cNvPr id="331" name="Date Placeholder 3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ICCAD15, 11/4/15</a:t>
            </a:r>
            <a:endParaRPr lang="en-US" dirty="0"/>
          </a:p>
        </p:txBody>
      </p:sp>
      <p:sp>
        <p:nvSpPr>
          <p:cNvPr id="332" name="Footer Placeholder 3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D. Lee, T. Kim, K. Han, Y. Hoskote, L. John, A. Gerstlauer </a:t>
            </a:r>
            <a:endParaRPr lang="en-US" dirty="0"/>
          </a:p>
        </p:txBody>
      </p:sp>
      <p:sp>
        <p:nvSpPr>
          <p:cNvPr id="333" name="Slide Number Placeholder 3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DCD5-CA0E-5B4A-BFFC-F7319CF3FD5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74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" grpId="0"/>
    </p:bldLst>
  </p:timing>
</p:sld>
</file>

<file path=ppt/theme/theme1.xml><?xml version="1.0" encoding="utf-8"?>
<a:theme xmlns:a="http://schemas.openxmlformats.org/drawingml/2006/main" name="ppt_template_gest_group">
  <a:themeElements>
    <a:clrScheme name="3_cec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cecs">
      <a:majorFont>
        <a:latin typeface="Arial"/>
        <a:ea typeface="宋体"/>
        <a:cs typeface="Arial"/>
      </a:majorFont>
      <a:minorFont>
        <a:latin typeface="Arial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3_cec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ec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ec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ec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ec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ec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ec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utexas.potx</Template>
  <TotalTime>11930</TotalTime>
  <Words>1734</Words>
  <Application>Microsoft Office PowerPoint</Application>
  <PresentationFormat>On-screen Show (4:3)</PresentationFormat>
  <Paragraphs>598</Paragraphs>
  <Slides>21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ppt_template_gest_group</vt:lpstr>
      <vt:lpstr>Equation</vt:lpstr>
      <vt:lpstr>Learning-Based Power Modeling of System-Level Black-Box IPs</vt:lpstr>
      <vt:lpstr>Source-/Transaction-Level Modeling</vt:lpstr>
      <vt:lpstr>Related Work</vt:lpstr>
      <vt:lpstr>Related Work</vt:lpstr>
      <vt:lpstr>Outline</vt:lpstr>
      <vt:lpstr>Proposed Power Modeling Flow</vt:lpstr>
      <vt:lpstr>Power Modeling</vt:lpstr>
      <vt:lpstr>Cycle-Level Power Model</vt:lpstr>
      <vt:lpstr>Invocation-Level Power Model</vt:lpstr>
      <vt:lpstr>Learning-Based Power Model Synthesis</vt:lpstr>
      <vt:lpstr>Power Model Decomposition </vt:lpstr>
      <vt:lpstr>Power Model Decomposition </vt:lpstr>
      <vt:lpstr>Model Summary and Comparison</vt:lpstr>
      <vt:lpstr>Experiments</vt:lpstr>
      <vt:lpstr>Comparison of Power Models</vt:lpstr>
      <vt:lpstr>Comparison of Learning Models</vt:lpstr>
      <vt:lpstr>Overall Accuracy and Speed Result</vt:lpstr>
      <vt:lpstr>Results: Power Traces</vt:lpstr>
      <vt:lpstr>Summary and Conclusion</vt:lpstr>
      <vt:lpstr>Thank you   http://www.ece.utexas.edu/~gerstl </vt:lpstr>
      <vt:lpstr>Results: Power Traces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Learning-Based Power Modeling of System-Level Black-Box IPs</dc:title>
  <dc:creator>Dongwook Lee</dc:creator>
  <cp:lastModifiedBy>Dongwook Lee</cp:lastModifiedBy>
  <cp:revision>80</cp:revision>
  <cp:lastPrinted>2015-10-30T18:15:04Z</cp:lastPrinted>
  <dcterms:created xsi:type="dcterms:W3CDTF">2015-10-08T06:06:40Z</dcterms:created>
  <dcterms:modified xsi:type="dcterms:W3CDTF">2015-11-21T01:22:12Z</dcterms:modified>
</cp:coreProperties>
</file>